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5" r:id="rId4"/>
    <p:sldId id="266" r:id="rId5"/>
    <p:sldId id="267" r:id="rId6"/>
    <p:sldId id="259" r:id="rId7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33"/>
    <a:srgbClr val="0000FF"/>
    <a:srgbClr val="66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3F6ECB87-A41D-44CC-A105-9B32601CE920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AD65997-3F14-4823-BB78-1920A3793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27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7-01-20T16:40:29.3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8836F3-B999-4940-B836-DDEAD74E5228}" type="datetimeFigureOut">
              <a:rPr lang="en-US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89D693-64ED-48F5-A389-105CE3AF9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20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C16698-41D3-4337-BE58-62C53B1500A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64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36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99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884302-B97F-402D-8B30-FCB5A02904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88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884302-B97F-402D-8B30-FCB5A02904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87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884302-B97F-402D-8B30-FCB5A02904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6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2D050"/>
                </a:solidFill>
                <a:effectLst/>
                <a:latin typeface="Jokerman" pitchFamily="8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AB21-AED8-4EE6-9FAF-60574D11C5C3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8B428-3060-404A-A241-4E3CB993B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69F42-F9A5-4B27-9846-4EBDEEA1FF2B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0DBCB-655D-4E57-ACDA-8AD09BA026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FFF62-E7B5-4342-9C2E-4C404602A817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DCD85-926D-4166-85FA-8A57E01303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D7DD0-BD4D-4B6A-AE8A-DDE3F59817C6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18816-11E4-4243-AE63-9A0F77DFA8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2D05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CA3F2-1E6D-4678-BFD0-3934F41AAF67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322F0-F5EF-4507-9185-459031A216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B147-658F-4C34-AF24-86D30183D76C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6F98-1860-43C4-A75A-4714E39A7B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8D63A-1FC5-4784-9157-E4A670421687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67AD-A714-49D8-9D76-2B36684397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46A7A-3073-41AB-9066-8CC1C48B03C6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632F-1756-4644-AEBA-EFE7ACB6E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E447-7E3A-4CAF-8B86-269439B3F772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C03A-1FDC-4CD9-A40E-ACF2BDC0C6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C7A79-8EB0-44F1-B18A-93AF256C1D78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815E3-2BCD-4F91-AA39-6A73EC5E9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FE84F-9904-445A-A776-971459ACCC71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B6DC0-9167-48FC-8192-90F9C7F70D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Documents and Settings\walterl\Local Settings\Temporary Internet Files\Content.IE5\7Y8QTJDY\MP900442228[1].jpg"/>
          <p:cNvPicPr>
            <a:picLocks noChangeAspect="1" noChangeArrowheads="1"/>
          </p:cNvPicPr>
          <p:nvPr/>
        </p:nvPicPr>
        <p:blipFill>
          <a:blip r:embed="rId13"/>
          <a:srcRect l="8411" t="1283" r="7570" b="2567"/>
          <a:stretch>
            <a:fillRect/>
          </a:stretch>
        </p:blipFill>
        <p:spPr bwMode="auto">
          <a:xfrm>
            <a:off x="0" y="0"/>
            <a:ext cx="9134475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244475" y="284163"/>
            <a:ext cx="8643938" cy="6281737"/>
            <a:chOff x="381000" y="533400"/>
            <a:chExt cx="8229600" cy="6019800"/>
          </a:xfrm>
        </p:grpSpPr>
        <p:pic>
          <p:nvPicPr>
            <p:cNvPr id="1033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9041" t="11826" r="9863" b="14847"/>
            <a:stretch>
              <a:fillRect/>
            </a:stretch>
          </p:blipFill>
          <p:spPr bwMode="auto">
            <a:xfrm>
              <a:off x="381000" y="533400"/>
              <a:ext cx="8229600" cy="601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12329" t="27591" r="72330" b="22336"/>
            <a:stretch>
              <a:fillRect/>
            </a:stretch>
          </p:blipFill>
          <p:spPr bwMode="auto">
            <a:xfrm rot="5400000">
              <a:off x="2650172" y="931228"/>
              <a:ext cx="3364084" cy="531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53400" cy="80803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53400" cy="4525963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6EACAB3C-F266-4ABC-BF1D-5EB83A2A7586}" type="datetimeFigureOut">
              <a:rPr lang="en-US"/>
              <a:pPr>
                <a:defRPr/>
              </a:pPr>
              <a:t>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34B5976F-166F-422A-89E8-56ED92B590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u="sng" kern="1200">
          <a:solidFill>
            <a:schemeClr val="bg1"/>
          </a:solidFill>
          <a:latin typeface="Jokerman" pitchFamily="8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Jokerman" pitchFamily="8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Jokerman" pitchFamily="8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Jokerman" pitchFamily="8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Conjugate the </a:t>
            </a:r>
            <a:r>
              <a:rPr lang="en-US" sz="6600" dirty="0" smtClean="0">
                <a:solidFill>
                  <a:srgbClr val="FF0000"/>
                </a:solidFill>
                <a:latin typeface="Monotype Corsiva" pitchFamily="66" charset="0"/>
              </a:rPr>
              <a:t>2 Verbs </a:t>
            </a: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in all Tenses!</a:t>
            </a:r>
            <a:endParaRPr lang="en-US" sz="6600" u="none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058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Use your Unit Notes!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JUGAR =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TO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PLAY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JUGÁIS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JUEGAN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JUGABA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JUGABAS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JUGABA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JUGÁBAMOS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JUGABAIS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JUGABAN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JUGUÉ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JUGASTE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JUGÓ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JUGARÉ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JUGARÁS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JUGARÁ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JUGAREMOS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JUGARÉIS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JUGARÁN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JUGARÍA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JUGARÍAS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JUGARÍA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JUGARÍAMOS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JUGARÍAIS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JUGARÍAN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JUEGUE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JUEGUES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JUEGUE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JUGUEMOS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JUGUÉIS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JUEGUEN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7466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TRAER =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TO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BRING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TRAIGO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TRAEN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TRAÍAS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TRAÍA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TRAÍAMOS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TRAÍAIS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TRAÍAN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TRAJE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TRAJISTE</a:t>
            </a:r>
            <a:endParaRPr lang="en-US" sz="1200" dirty="0">
              <a:latin typeface="Arial Black" pitchFamily="34" charset="0"/>
            </a:endParaRP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TRAJO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TRAJIMOS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TRAJISTEIS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TRAJERON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TRAERÉ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TRAERÁS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TRAERÁ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TRAEREMOS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TRAERÉIS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TRAERÁN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TRAERÍA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TRAERÍAS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TRAERÍA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TRAERÍAMOS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TRAERÍAIS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TRAERÍAN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TRAIGA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TRAIGAS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TRAIGA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TRAIGAMOS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TRAIGÁIS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TRAIGAN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7946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Philip 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as tall as his sister.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543175"/>
            <a:ext cx="82296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New York is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as good as Chicago.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83058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Marisol is as smart as Roberto.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Philip </a:t>
            </a:r>
            <a:r>
              <a:rPr lang="es-MX" sz="3600" u="sng" dirty="0">
                <a:solidFill>
                  <a:srgbClr val="FFFF00"/>
                </a:solidFill>
                <a:latin typeface="Impact" pitchFamily="34" charset="0"/>
              </a:rPr>
              <a:t>es </a:t>
            </a:r>
            <a:r>
              <a:rPr lang="es-MX" sz="3600" u="sng" dirty="0" smtClean="0">
                <a:solidFill>
                  <a:srgbClr val="FFFF00"/>
                </a:solidFill>
                <a:latin typeface="Impact" pitchFamily="34" charset="0"/>
              </a:rPr>
              <a:t>tan alto como 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su </a:t>
            </a:r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hermana.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3076575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Nueva York </a:t>
            </a:r>
            <a:r>
              <a:rPr lang="es-MX" sz="3600" u="sng" dirty="0">
                <a:solidFill>
                  <a:srgbClr val="FFFF00"/>
                </a:solidFill>
                <a:latin typeface="Impact" pitchFamily="34" charset="0"/>
              </a:rPr>
              <a:t>es </a:t>
            </a:r>
            <a:r>
              <a:rPr lang="es-MX" sz="3600" u="sng" dirty="0" smtClean="0">
                <a:solidFill>
                  <a:srgbClr val="FFFF00"/>
                </a:solidFill>
                <a:latin typeface="Impact" pitchFamily="34" charset="0"/>
              </a:rPr>
              <a:t>tan buena como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 Chicago.</a:t>
            </a:r>
            <a:endParaRPr lang="es-MX" sz="3600" dirty="0">
              <a:solidFill>
                <a:srgbClr val="FFFF00"/>
              </a:solidFill>
              <a:latin typeface="Impact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4648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Marisol </a:t>
            </a:r>
            <a:r>
              <a:rPr lang="es-MX" sz="3600" u="sng" dirty="0">
                <a:solidFill>
                  <a:srgbClr val="FFFF00"/>
                </a:solidFill>
                <a:latin typeface="Impact" pitchFamily="34" charset="0"/>
              </a:rPr>
              <a:t>es </a:t>
            </a:r>
            <a:r>
              <a:rPr lang="es-MX" sz="3600" u="sng" dirty="0" smtClean="0">
                <a:solidFill>
                  <a:srgbClr val="FFFF00"/>
                </a:solidFill>
                <a:latin typeface="Impact" pitchFamily="34" charset="0"/>
              </a:rPr>
              <a:t>tan inteligente como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 Roberto.</a:t>
            </a:r>
            <a:endParaRPr lang="es-MX" sz="3600" dirty="0">
              <a:solidFill>
                <a:srgbClr val="FFFF00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912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He reads as many books as his friends.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543175"/>
            <a:ext cx="82296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They need as much food as their parents..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83058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We have as much homework as you.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Él lee </a:t>
            </a:r>
            <a:r>
              <a:rPr lang="es-MX" sz="3600" u="sng" dirty="0" smtClean="0">
                <a:solidFill>
                  <a:srgbClr val="FFFF00"/>
                </a:solidFill>
                <a:latin typeface="Impact" pitchFamily="34" charset="0"/>
              </a:rPr>
              <a:t>tantos libros como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 sus amigos.</a:t>
            </a:r>
            <a:endParaRPr lang="es-MX" sz="3600" dirty="0">
              <a:solidFill>
                <a:srgbClr val="FFFF00"/>
              </a:solidFill>
              <a:latin typeface="Impact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3049498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Ellos necesitan </a:t>
            </a:r>
            <a:r>
              <a:rPr lang="es-MX" sz="3600" u="sng" dirty="0" smtClean="0">
                <a:solidFill>
                  <a:srgbClr val="FFFF00"/>
                </a:solidFill>
                <a:latin typeface="Impact" pitchFamily="34" charset="0"/>
              </a:rPr>
              <a:t>tanta comida como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 sus padres.</a:t>
            </a:r>
            <a:endParaRPr lang="es-MX" sz="3600" dirty="0">
              <a:solidFill>
                <a:srgbClr val="FFFF00"/>
              </a:solidFill>
              <a:latin typeface="Impact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4648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Nosotros tenemos </a:t>
            </a:r>
            <a:r>
              <a:rPr lang="es-MX" sz="3600" u="sng" dirty="0" smtClean="0">
                <a:solidFill>
                  <a:srgbClr val="FFFF00"/>
                </a:solidFill>
                <a:latin typeface="Impact" pitchFamily="34" charset="0"/>
              </a:rPr>
              <a:t>tanta tarea como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 tú.</a:t>
            </a:r>
            <a:endParaRPr lang="es-MX" sz="3600" dirty="0">
              <a:solidFill>
                <a:srgbClr val="FFFF00"/>
              </a:solidFill>
              <a:latin typeface="Impact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/>
              <p14:cNvContentPartPr/>
              <p14:nvPr/>
            </p14:nvContentPartPr>
            <p14:xfrm>
              <a:off x="7781826" y="2883049"/>
              <a:ext cx="360" cy="3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69946" y="2871169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66504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Philip is taller than his sister.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543175"/>
            <a:ext cx="8229600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New York is the best city in the world.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4114800"/>
            <a:ext cx="83058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Marisol is the smartest in Spanish Class.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FFFF00"/>
                </a:solidFill>
                <a:latin typeface="Impact" pitchFamily="34" charset="0"/>
              </a:rPr>
              <a:t>Philip </a:t>
            </a:r>
            <a:r>
              <a:rPr lang="es-MX" sz="3600" u="sng">
                <a:solidFill>
                  <a:srgbClr val="FFFF00"/>
                </a:solidFill>
                <a:latin typeface="Impact" pitchFamily="34" charset="0"/>
              </a:rPr>
              <a:t>es más alto que</a:t>
            </a:r>
            <a:r>
              <a:rPr lang="es-MX" sz="3600">
                <a:solidFill>
                  <a:srgbClr val="FFFF00"/>
                </a:solidFill>
                <a:latin typeface="Impact" pitchFamily="34" charset="0"/>
              </a:rPr>
              <a:t> su hermana.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3076575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Nueva York </a:t>
            </a:r>
            <a:r>
              <a:rPr lang="es-MX" sz="3600" u="sng" dirty="0">
                <a:solidFill>
                  <a:srgbClr val="FFFF00"/>
                </a:solidFill>
                <a:latin typeface="Impact" pitchFamily="34" charset="0"/>
              </a:rPr>
              <a:t>es la mejor ciudad</a:t>
            </a:r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 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del mundo</a:t>
            </a:r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4648200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Marisol </a:t>
            </a:r>
            <a:r>
              <a:rPr lang="es-MX" sz="3600" u="sng" dirty="0">
                <a:solidFill>
                  <a:srgbClr val="FFFF00"/>
                </a:solidFill>
                <a:latin typeface="Impact" pitchFamily="34" charset="0"/>
              </a:rPr>
              <a:t>es la más inteligente</a:t>
            </a:r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 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de </a:t>
            </a:r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la clase de 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Español.</a:t>
            </a:r>
            <a:endParaRPr lang="es-MX" sz="3600" dirty="0">
              <a:solidFill>
                <a:srgbClr val="FFFF00"/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S1018935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TS101893590</Template>
  <TotalTime>747</TotalTime>
  <Words>259</Words>
  <Application>Microsoft Office PowerPoint</Application>
  <PresentationFormat>On-screen Show (4:3)</PresentationFormat>
  <Paragraphs>112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Impact</vt:lpstr>
      <vt:lpstr>Jokerman</vt:lpstr>
      <vt:lpstr>Monotype Corsiva</vt:lpstr>
      <vt:lpstr>TS101893590</vt:lpstr>
      <vt:lpstr>Conjugate the 2 Verbs in all Tenses!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Conjugate the 4 Verbs in all Tenses!</dc:title>
  <dc:creator>Tiffany Marie Hosmer</dc:creator>
  <cp:lastModifiedBy>Tiffany Morgan</cp:lastModifiedBy>
  <cp:revision>37</cp:revision>
  <cp:lastPrinted>2017-01-20T16:37:31Z</cp:lastPrinted>
  <dcterms:created xsi:type="dcterms:W3CDTF">2012-01-16T19:03:07Z</dcterms:created>
  <dcterms:modified xsi:type="dcterms:W3CDTF">2017-01-20T16:55:16Z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TC018935909991</vt:lpwstr>
  </property>
</Properties>
</file>