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80"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EFF6A9-EC8D-42DD-AC95-167BDFDF2A7C}"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358241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FF6A9-EC8D-42DD-AC95-167BDFDF2A7C}"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259306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FF6A9-EC8D-42DD-AC95-167BDFDF2A7C}"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384137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25A3F9-97FC-41E5-819B-CA1F077802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723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7FB23E-6367-495E-A7D0-E1934CC543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4215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350DED-0B20-4ED2-808A-5A6C6B5397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87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B0631D3-16DA-4F18-B0ED-BBC133F5B5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292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F8C6593-AA0C-48D4-8F64-A4477D3A17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854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3125E69-2B9A-4195-BBFD-EBE95F5F1B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87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9E04A1E-642E-4620-B73E-8555B5B89C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030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496E803-A594-4DEB-B015-967C963391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08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FF6A9-EC8D-42DD-AC95-167BDFDF2A7C}"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304202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F149D1B-EC02-424E-8C1F-AEE5D962C5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38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A6F4247-73D9-4F72-8645-D9A10DCF08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953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53F9EC-104E-41A5-8B62-A01B6F079F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105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45974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0080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8992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483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91554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915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392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FF6A9-EC8D-42DD-AC95-167BDFDF2A7C}"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4094407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0638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990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7615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93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36041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38824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31426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2883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51281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0881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EFF6A9-EC8D-42DD-AC95-167BDFDF2A7C}"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3953267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7143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30186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70523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84159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5665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859280"/>
            <a:ext cx="85344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12192000" cy="932688"/>
          </a:xfrm>
          <a:prstGeom prst="rect">
            <a:avLst/>
          </a:prstGeom>
        </p:spPr>
      </p:pic>
      <p:sp>
        <p:nvSpPr>
          <p:cNvPr id="3" name="Subtitle 2"/>
          <p:cNvSpPr>
            <a:spLocks noGrp="1"/>
          </p:cNvSpPr>
          <p:nvPr>
            <p:ph type="subTitle" idx="1"/>
          </p:nvPr>
        </p:nvSpPr>
        <p:spPr>
          <a:xfrm>
            <a:off x="1828800" y="3429000"/>
            <a:ext cx="85344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342473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828800" y="2438401"/>
            <a:ext cx="85344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extLst>
      <p:ext uri="{BB962C8B-B14F-4D97-AF65-F5344CB8AC3E}">
        <p14:creationId xmlns:p14="http://schemas.microsoft.com/office/powerpoint/2010/main" val="618221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
        <p:nvSpPr>
          <p:cNvPr id="2" name="Title 1"/>
          <p:cNvSpPr>
            <a:spLocks noGrp="1"/>
          </p:cNvSpPr>
          <p:nvPr>
            <p:ph type="title"/>
          </p:nvPr>
        </p:nvSpPr>
        <p:spPr>
          <a:xfrm>
            <a:off x="1930400" y="3410268"/>
            <a:ext cx="83312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30400" y="1503680"/>
            <a:ext cx="83312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Tree>
    <p:extLst>
      <p:ext uri="{BB962C8B-B14F-4D97-AF65-F5344CB8AC3E}">
        <p14:creationId xmlns:p14="http://schemas.microsoft.com/office/powerpoint/2010/main" val="1883466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8288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61976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extLst>
      <p:ext uri="{BB962C8B-B14F-4D97-AF65-F5344CB8AC3E}">
        <p14:creationId xmlns:p14="http://schemas.microsoft.com/office/powerpoint/2010/main" val="3248259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12192000" cy="932688"/>
          </a:xfrm>
          <a:prstGeom prst="rect">
            <a:avLst/>
          </a:prstGeom>
        </p:spPr>
      </p:pic>
      <p:sp>
        <p:nvSpPr>
          <p:cNvPr id="11" name="Content Placeholder 10"/>
          <p:cNvSpPr>
            <a:spLocks noGrp="1"/>
          </p:cNvSpPr>
          <p:nvPr>
            <p:ph sz="quarter" idx="13"/>
          </p:nvPr>
        </p:nvSpPr>
        <p:spPr>
          <a:xfrm>
            <a:off x="18288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76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2362201"/>
            <a:ext cx="4167717"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3368" y="2359152"/>
            <a:ext cx="4169833"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22020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EFF6A9-EC8D-42DD-AC95-167BDFDF2A7C}" type="datetimeFigureOut">
              <a:rPr lang="en-US" smtClean="0"/>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441221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extLst>
      <p:ext uri="{BB962C8B-B14F-4D97-AF65-F5344CB8AC3E}">
        <p14:creationId xmlns:p14="http://schemas.microsoft.com/office/powerpoint/2010/main" val="2970633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215263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2" y="1676400"/>
            <a:ext cx="37591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02" y="2275840"/>
            <a:ext cx="37591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828800" y="1676400"/>
            <a:ext cx="43688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7386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950720" y="1847088"/>
            <a:ext cx="4120896"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604000" y="1676400"/>
            <a:ext cx="37592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2032000" y="1905000"/>
            <a:ext cx="39624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604000" y="2276856"/>
            <a:ext cx="37592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866982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104506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09041"/>
            <a:ext cx="17272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27200" y="1219200"/>
            <a:ext cx="69088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748168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914400" y="2130426"/>
            <a:ext cx="10363200" cy="1470025"/>
          </a:xfrm>
        </p:spPr>
        <p:txBody>
          <a:bodyPr/>
          <a:lstStyle>
            <a:lvl1pPr algn="ctr">
              <a:defRPr/>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smtClean="0"/>
              <a:t>Click to edit Master subtitle style</a:t>
            </a:r>
          </a:p>
        </p:txBody>
      </p:sp>
      <p:sp>
        <p:nvSpPr>
          <p:cNvPr id="13316"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13317"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3318" name="Rectangle 6"/>
          <p:cNvSpPr>
            <a:spLocks noGrp="1" noChangeArrowheads="1"/>
          </p:cNvSpPr>
          <p:nvPr>
            <p:ph type="sldNum" sz="quarter" idx="4"/>
          </p:nvPr>
        </p:nvSpPr>
        <p:spPr/>
        <p:txBody>
          <a:bodyPr/>
          <a:lstStyle>
            <a:lvl1pPr>
              <a:defRPr/>
            </a:lvl1pPr>
          </a:lstStyle>
          <a:p>
            <a:fld id="{94CE3C45-6F73-4F7D-ADB7-1AF8710755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81266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B702DE1-23DD-4F58-9598-6EFD7ECD7A1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04034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F0323EC-1C8A-4495-97E3-20C41A098BC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133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2E6085E-2B0F-405D-A102-49DE6B4CD6E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982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EFF6A9-EC8D-42DD-AC95-167BDFDF2A7C}" type="datetimeFigureOut">
              <a:rPr lang="en-US" smtClean="0"/>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23137346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8AE22DF-B6E8-49C9-A1A1-B777DE217B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7211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8151D30-19BF-4717-A5B8-273FF0EA83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322723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7FA8FDB-194E-4904-92C0-72A9719338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87465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BF7BB6A-A277-4CE2-BFC8-0BE60BF4EB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5660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167A711-FA83-4755-B4B5-77B1E33916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9939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DE8C0E-41EC-4B9B-ACC0-72B55509B6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6543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EB4D0F-1FB0-407F-9B99-FF07B1F601A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330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FF6A9-EC8D-42DD-AC95-167BDFDF2A7C}" type="datetimeFigureOut">
              <a:rPr lang="en-US" smtClean="0"/>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121321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FF6A9-EC8D-42DD-AC95-167BDFDF2A7C}"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113323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FF6A9-EC8D-42DD-AC95-167BDFDF2A7C}"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68F1A-6FC4-4694-A647-9362D3661AAD}" type="slidenum">
              <a:rPr lang="en-US" smtClean="0"/>
              <a:t>‹#›</a:t>
            </a:fld>
            <a:endParaRPr lang="en-US"/>
          </a:p>
        </p:txBody>
      </p:sp>
    </p:spTree>
    <p:extLst>
      <p:ext uri="{BB962C8B-B14F-4D97-AF65-F5344CB8AC3E}">
        <p14:creationId xmlns:p14="http://schemas.microsoft.com/office/powerpoint/2010/main" val="427628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FF6A9-EC8D-42DD-AC95-167BDFDF2A7C}" type="datetimeFigureOut">
              <a:rPr lang="en-US" smtClean="0"/>
              <a:t>6/8/2016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68F1A-6FC4-4694-A647-9362D3661AAD}" type="slidenum">
              <a:rPr lang="en-US" smtClean="0"/>
              <a:t>‹#›</a:t>
            </a:fld>
            <a:endParaRPr lang="en-US"/>
          </a:p>
        </p:txBody>
      </p:sp>
    </p:spTree>
    <p:extLst>
      <p:ext uri="{BB962C8B-B14F-4D97-AF65-F5344CB8AC3E}">
        <p14:creationId xmlns:p14="http://schemas.microsoft.com/office/powerpoint/2010/main" val="398224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5FE15C1F-5606-4D56-8308-162EB5A5AF7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9083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EA864-D99A-466A-B137-0CE5804C7774}" type="datetimeFigureOut">
              <a:rPr lang="en-US" smtClean="0">
                <a:solidFill>
                  <a:prstClr val="white">
                    <a:tint val="75000"/>
                  </a:prstClr>
                </a:solidFill>
              </a:rPr>
              <a:pPr/>
              <a:t>6/8/2016</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7CD01-074C-4EA9-9A9E-064FF559DFE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98780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AD2D3-45F9-4F8D-A1C2-0426D6250791}" type="datetimeFigureOut">
              <a:rPr lang="en-US" smtClean="0">
                <a:solidFill>
                  <a:srgbClr val="000000">
                    <a:tint val="75000"/>
                  </a:srgbClr>
                </a:solidFill>
              </a:rPr>
              <a:pPr/>
              <a:t>6/8/2016</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DBCDD-8843-4A3E-9346-CD806EA258B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578432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1828800" y="1295400"/>
            <a:ext cx="85344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2057401"/>
            <a:ext cx="85344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406400" y="6356351"/>
            <a:ext cx="28448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8E6C546-57DB-4804-9CDD-E06CF81F36A0}" type="datetimeFigureOut">
              <a:rPr lang="en-US" smtClean="0">
                <a:solidFill>
                  <a:srgbClr val="9E8E5C">
                    <a:lumMod val="60000"/>
                    <a:lumOff val="40000"/>
                  </a:srgbClr>
                </a:solidFill>
              </a:rPr>
              <a:pPr/>
              <a:t>6/8/2016</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3962400" y="6356351"/>
            <a:ext cx="42672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8900160" y="6364225"/>
            <a:ext cx="28448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5A4316C-A4E8-4D48-A791-4412F5574260}"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5373963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F694ADA-2BE7-4565-A13D-EFBB20F6D4DA}"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2740580773"/>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Checkpoint B Exam </a:t>
            </a:r>
            <a:br>
              <a:rPr lang="en-US" dirty="0" smtClean="0"/>
            </a:br>
            <a:r>
              <a:rPr lang="en-US" dirty="0" smtClean="0"/>
              <a:t>Parts 3 &amp; 4 Review</a:t>
            </a:r>
            <a:endParaRPr lang="en-US" dirty="0"/>
          </a:p>
        </p:txBody>
      </p:sp>
      <p:sp>
        <p:nvSpPr>
          <p:cNvPr id="3" name="Subtitle 2"/>
          <p:cNvSpPr>
            <a:spLocks noGrp="1"/>
          </p:cNvSpPr>
          <p:nvPr>
            <p:ph type="subTitle" idx="1"/>
          </p:nvPr>
        </p:nvSpPr>
        <p:spPr/>
        <p:txBody>
          <a:bodyPr/>
          <a:lstStyle/>
          <a:p>
            <a:r>
              <a:rPr lang="en-US" dirty="0" smtClean="0"/>
              <a:t>By, Mrs. Murray</a:t>
            </a:r>
          </a:p>
          <a:p>
            <a:r>
              <a:rPr lang="en-US" dirty="0" smtClean="0"/>
              <a:t>2016</a:t>
            </a:r>
            <a:endParaRPr lang="en-US" dirty="0"/>
          </a:p>
        </p:txBody>
      </p:sp>
    </p:spTree>
    <p:extLst>
      <p:ext uri="{BB962C8B-B14F-4D97-AF65-F5344CB8AC3E}">
        <p14:creationId xmlns:p14="http://schemas.microsoft.com/office/powerpoint/2010/main" val="4281418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Dr. I King Jordan?</a:t>
            </a:r>
            <a:endParaRPr lang="en-US" dirty="0"/>
          </a:p>
        </p:txBody>
      </p:sp>
      <p:sp>
        <p:nvSpPr>
          <p:cNvPr id="3" name="Content Placeholder 2"/>
          <p:cNvSpPr>
            <a:spLocks noGrp="1"/>
          </p:cNvSpPr>
          <p:nvPr>
            <p:ph idx="1"/>
          </p:nvPr>
        </p:nvSpPr>
        <p:spPr/>
        <p:txBody>
          <a:bodyPr/>
          <a:lstStyle/>
          <a:p>
            <a:r>
              <a:rPr lang="en-US" dirty="0" smtClean="0"/>
              <a:t>Born in 1943</a:t>
            </a:r>
            <a:r>
              <a:rPr lang="en-US" dirty="0"/>
              <a:t> </a:t>
            </a:r>
            <a:r>
              <a:rPr lang="en-US" dirty="0" smtClean="0"/>
              <a:t>in Pennsylvania.</a:t>
            </a:r>
          </a:p>
          <a:p>
            <a:r>
              <a:rPr lang="en-US" dirty="0" smtClean="0"/>
              <a:t>1965-Age 21 injured in a motorcycle accident.</a:t>
            </a:r>
          </a:p>
          <a:p>
            <a:r>
              <a:rPr lang="en-US" dirty="0" smtClean="0"/>
              <a:t>1967- Married later had 2 kids.</a:t>
            </a:r>
          </a:p>
          <a:p>
            <a:r>
              <a:rPr lang="en-US" dirty="0" smtClean="0"/>
              <a:t>He was a student at Gallaudet where he learned ASL and He earned a BA in Psychology.</a:t>
            </a:r>
          </a:p>
          <a:p>
            <a:r>
              <a:rPr lang="en-US" dirty="0" smtClean="0"/>
              <a:t>As an honor student he earned a Masters and a Doctorate Degree at the University of Tennessee without an interpreter.</a:t>
            </a:r>
          </a:p>
          <a:p>
            <a:endParaRPr lang="en-US" dirty="0" smtClean="0"/>
          </a:p>
          <a:p>
            <a:endParaRPr lang="en-US" dirty="0" smtClean="0"/>
          </a:p>
        </p:txBody>
      </p:sp>
    </p:spTree>
    <p:extLst>
      <p:ext uri="{BB962C8B-B14F-4D97-AF65-F5344CB8AC3E}">
        <p14:creationId xmlns:p14="http://schemas.microsoft.com/office/powerpoint/2010/main" val="2661905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1973 he returned to Gallaudet as a professor of psychology.</a:t>
            </a:r>
          </a:p>
          <a:p>
            <a:r>
              <a:rPr lang="en-US" dirty="0" smtClean="0"/>
              <a:t>In 1988 as a result of the Deaf President Now Rally Jordan became the first Deaf President of Gallaudet.</a:t>
            </a:r>
          </a:p>
          <a:p>
            <a:r>
              <a:rPr lang="en-US" dirty="0" smtClean="0"/>
              <a:t>He is quoted as saying: “Deaf people can do anything except hear….”</a:t>
            </a:r>
            <a:endParaRPr lang="en-US" dirty="0"/>
          </a:p>
        </p:txBody>
      </p:sp>
    </p:spTree>
    <p:extLst>
      <p:ext uri="{BB962C8B-B14F-4D97-AF65-F5344CB8AC3E}">
        <p14:creationId xmlns:p14="http://schemas.microsoft.com/office/powerpoint/2010/main" val="37205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Dr. I King Jordan important?</a:t>
            </a:r>
            <a:endParaRPr lang="en-US" dirty="0"/>
          </a:p>
        </p:txBody>
      </p:sp>
      <p:sp>
        <p:nvSpPr>
          <p:cNvPr id="3" name="Content Placeholder 2"/>
          <p:cNvSpPr>
            <a:spLocks noGrp="1"/>
          </p:cNvSpPr>
          <p:nvPr>
            <p:ph idx="1"/>
          </p:nvPr>
        </p:nvSpPr>
        <p:spPr/>
        <p:txBody>
          <a:bodyPr/>
          <a:lstStyle/>
          <a:p>
            <a:r>
              <a:rPr lang="en-US" dirty="0" smtClean="0"/>
              <a:t>He is a Deaf person who achieved amazing success!</a:t>
            </a:r>
          </a:p>
          <a:p>
            <a:pPr lvl="1"/>
            <a:r>
              <a:rPr lang="en-US" dirty="0" smtClean="0"/>
              <a:t>He is a husband</a:t>
            </a:r>
          </a:p>
          <a:p>
            <a:pPr lvl="1"/>
            <a:r>
              <a:rPr lang="en-US" dirty="0" smtClean="0"/>
              <a:t>He is a father</a:t>
            </a:r>
          </a:p>
          <a:p>
            <a:pPr lvl="1"/>
            <a:r>
              <a:rPr lang="en-US" dirty="0" smtClean="0"/>
              <a:t>He is a professor</a:t>
            </a:r>
          </a:p>
          <a:p>
            <a:pPr lvl="1"/>
            <a:r>
              <a:rPr lang="en-US" dirty="0" smtClean="0"/>
              <a:t>He is the head of a major educational institution.</a:t>
            </a:r>
          </a:p>
          <a:p>
            <a:pPr lvl="1"/>
            <a:r>
              <a:rPr lang="en-US" dirty="0" smtClean="0"/>
              <a:t>He uses ASL to communicate.</a:t>
            </a:r>
            <a:endParaRPr lang="en-US" dirty="0"/>
          </a:p>
        </p:txBody>
      </p:sp>
    </p:spTree>
    <p:extLst>
      <p:ext uri="{BB962C8B-B14F-4D97-AF65-F5344CB8AC3E}">
        <p14:creationId xmlns:p14="http://schemas.microsoft.com/office/powerpoint/2010/main" val="1167477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Deaf President Now Rally</a:t>
            </a:r>
            <a:endParaRPr lang="en-US" dirty="0"/>
          </a:p>
        </p:txBody>
      </p:sp>
      <p:sp>
        <p:nvSpPr>
          <p:cNvPr id="3" name="Content Placeholder 2"/>
          <p:cNvSpPr>
            <a:spLocks noGrp="1"/>
          </p:cNvSpPr>
          <p:nvPr>
            <p:ph idx="1"/>
          </p:nvPr>
        </p:nvSpPr>
        <p:spPr/>
        <p:txBody>
          <a:bodyPr>
            <a:normAutofit/>
          </a:bodyPr>
          <a:lstStyle/>
          <a:p>
            <a:r>
              <a:rPr lang="en-US" dirty="0" smtClean="0"/>
              <a:t>1988 @ Gallaudet University in Washington D.C.</a:t>
            </a:r>
          </a:p>
          <a:p>
            <a:r>
              <a:rPr lang="en-US" dirty="0" smtClean="0"/>
              <a:t>The board voted to hire a hearing candidate for president of the 124 year old university who could not sign.</a:t>
            </a:r>
          </a:p>
          <a:p>
            <a:r>
              <a:rPr lang="en-US" dirty="0" smtClean="0"/>
              <a:t>The students were upset because there were two Deaf candidates who were passed over.</a:t>
            </a:r>
          </a:p>
          <a:p>
            <a:r>
              <a:rPr lang="en-US" dirty="0" smtClean="0"/>
              <a:t>Rally lasted for 6 days at which time the board rescinded their offer to Elisabeth </a:t>
            </a:r>
            <a:r>
              <a:rPr lang="en-US" dirty="0" err="1" smtClean="0"/>
              <a:t>Zinser</a:t>
            </a:r>
            <a:r>
              <a:rPr lang="en-US" dirty="0" smtClean="0"/>
              <a:t> and appointed Dr. I. King Jordan.</a:t>
            </a:r>
            <a:endParaRPr lang="en-US" dirty="0"/>
          </a:p>
        </p:txBody>
      </p:sp>
    </p:spTree>
    <p:extLst>
      <p:ext uri="{BB962C8B-B14F-4D97-AF65-F5344CB8AC3E}">
        <p14:creationId xmlns:p14="http://schemas.microsoft.com/office/powerpoint/2010/main" val="1370697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960438"/>
          </a:xfrm>
        </p:spPr>
        <p:txBody>
          <a:bodyPr>
            <a:normAutofit fontScale="90000"/>
          </a:bodyPr>
          <a:lstStyle/>
          <a:p>
            <a:r>
              <a:rPr lang="en-US" sz="4000" dirty="0">
                <a:solidFill>
                  <a:srgbClr val="000000"/>
                </a:solidFill>
                <a:latin typeface="Arial"/>
              </a:rPr>
              <a:t>The protesters presented the Board of Trustees with four demands:</a:t>
            </a:r>
            <a:r>
              <a:rPr lang="en-US" dirty="0">
                <a:solidFill>
                  <a:srgbClr val="000000"/>
                </a:solidFill>
                <a:latin typeface="Arial"/>
              </a:rPr>
              <a:t/>
            </a:r>
            <a:br>
              <a:rPr lang="en-US" dirty="0">
                <a:solidFill>
                  <a:srgbClr val="000000"/>
                </a:solidFill>
                <a:latin typeface="Arial"/>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solidFill>
                  <a:srgbClr val="000000"/>
                </a:solidFill>
                <a:latin typeface="Arial"/>
              </a:rPr>
              <a:t>Zinser's</a:t>
            </a:r>
            <a:r>
              <a:rPr lang="en-US" dirty="0" smtClean="0">
                <a:solidFill>
                  <a:srgbClr val="000000"/>
                </a:solidFill>
                <a:latin typeface="Arial"/>
              </a:rPr>
              <a:t> </a:t>
            </a:r>
            <a:r>
              <a:rPr lang="en-US" dirty="0">
                <a:solidFill>
                  <a:srgbClr val="000000"/>
                </a:solidFill>
                <a:latin typeface="Arial"/>
              </a:rPr>
              <a:t>resignation and the selection of a Deaf person as president;</a:t>
            </a:r>
          </a:p>
          <a:p>
            <a:pPr>
              <a:buFont typeface="Arial"/>
              <a:buChar char="•"/>
            </a:pPr>
            <a:r>
              <a:rPr lang="en-US" dirty="0">
                <a:solidFill>
                  <a:srgbClr val="000000"/>
                </a:solidFill>
                <a:latin typeface="Arial"/>
              </a:rPr>
              <a:t>the immediate resignation of Jane Bassett </a:t>
            </a:r>
            <a:r>
              <a:rPr lang="en-US" dirty="0" err="1">
                <a:solidFill>
                  <a:srgbClr val="000000"/>
                </a:solidFill>
                <a:latin typeface="Arial"/>
              </a:rPr>
              <a:t>Spilman</a:t>
            </a:r>
            <a:r>
              <a:rPr lang="en-US" dirty="0">
                <a:solidFill>
                  <a:srgbClr val="000000"/>
                </a:solidFill>
                <a:latin typeface="Arial"/>
              </a:rPr>
              <a:t>, chair of the Board of Trustees (who, it was alleged, announced the board's choice with the comment that "the Deaf are not yet ready to function in the hearing world");</a:t>
            </a:r>
          </a:p>
          <a:p>
            <a:pPr>
              <a:buFont typeface="Arial"/>
              <a:buChar char="•"/>
            </a:pPr>
            <a:r>
              <a:rPr lang="en-US" dirty="0">
                <a:solidFill>
                  <a:srgbClr val="000000"/>
                </a:solidFill>
                <a:latin typeface="Arial"/>
              </a:rPr>
              <a:t>the reconstitution of the Board of Trustees with a 51% majority of Deaf members (at the time, it was composed of 17 hearing members and 4 Deaf members);</a:t>
            </a:r>
          </a:p>
          <a:p>
            <a:pPr>
              <a:buFont typeface="Arial"/>
              <a:buChar char="•"/>
            </a:pPr>
            <a:r>
              <a:rPr lang="en-US" dirty="0">
                <a:solidFill>
                  <a:srgbClr val="000000"/>
                </a:solidFill>
                <a:latin typeface="Arial"/>
              </a:rPr>
              <a:t>there would be no reprisals against any students or staff members involved in the protest.</a:t>
            </a:r>
          </a:p>
          <a:p>
            <a:endParaRPr lang="en-US" dirty="0"/>
          </a:p>
        </p:txBody>
      </p:sp>
    </p:spTree>
    <p:extLst>
      <p:ext uri="{BB962C8B-B14F-4D97-AF65-F5344CB8AC3E}">
        <p14:creationId xmlns:p14="http://schemas.microsoft.com/office/powerpoint/2010/main" val="394089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1235" y="2967336"/>
            <a:ext cx="6769545" cy="2585323"/>
          </a:xfrm>
          <a:prstGeom prst="rect">
            <a:avLst/>
          </a:prstGeom>
          <a:noFill/>
        </p:spPr>
        <p:txBody>
          <a:bodyPr wrap="none" lIns="91440" tIns="45720" rIns="91440" bIns="45720">
            <a:spAutoFit/>
          </a:bodyPr>
          <a:lstStyle/>
          <a:p>
            <a:pPr algn="ctr"/>
            <a:r>
              <a:rPr lang="en-US" sz="5400" b="1" dirty="0">
                <a:ln w="24500" cmpd="dbl">
                  <a:solidFill>
                    <a:srgbClr val="00B0F0">
                      <a:lumMod val="20000"/>
                      <a:lumOff val="80000"/>
                    </a:srgbClr>
                  </a:solidFill>
                  <a:prstDash val="solid"/>
                  <a:miter lim="800000"/>
                </a:ln>
                <a:solidFill>
                  <a:srgbClr val="92D050"/>
                </a:solidFill>
                <a:effectLst>
                  <a:outerShdw blurRad="38100" dist="38100" dir="7020000" algn="tl">
                    <a:srgbClr val="000000">
                      <a:alpha val="35000"/>
                    </a:srgbClr>
                  </a:outerShdw>
                </a:effectLst>
              </a:rPr>
              <a:t>Family Unit Notes:</a:t>
            </a:r>
          </a:p>
          <a:p>
            <a:pPr algn="ctr"/>
            <a:r>
              <a:rPr lang="en-US" sz="5400" b="1" dirty="0">
                <a:ln w="24500" cmpd="dbl">
                  <a:solidFill>
                    <a:srgbClr val="00B0F0">
                      <a:lumMod val="20000"/>
                      <a:lumOff val="80000"/>
                    </a:srgbClr>
                  </a:solidFill>
                  <a:prstDash val="solid"/>
                  <a:miter lim="800000"/>
                </a:ln>
                <a:solidFill>
                  <a:srgbClr val="92D050"/>
                </a:solidFill>
                <a:effectLst>
                  <a:outerShdw blurRad="38100" dist="38100" dir="7020000" algn="tl">
                    <a:srgbClr val="000000">
                      <a:alpha val="35000"/>
                    </a:srgbClr>
                  </a:outerShdw>
                </a:effectLst>
              </a:rPr>
              <a:t>Interpreters:</a:t>
            </a:r>
          </a:p>
          <a:p>
            <a:pPr algn="ctr"/>
            <a:r>
              <a:rPr lang="en-US" sz="5400" b="1" dirty="0">
                <a:ln w="24500" cmpd="dbl">
                  <a:solidFill>
                    <a:srgbClr val="00B0F0">
                      <a:lumMod val="20000"/>
                      <a:lumOff val="80000"/>
                    </a:srgbClr>
                  </a:solidFill>
                  <a:prstDash val="solid"/>
                  <a:miter lim="800000"/>
                </a:ln>
                <a:solidFill>
                  <a:srgbClr val="92D050"/>
                </a:solidFill>
                <a:effectLst>
                  <a:outerShdw blurRad="38100" dist="38100" dir="7020000" algn="tl">
                    <a:srgbClr val="000000">
                      <a:alpha val="35000"/>
                    </a:srgbClr>
                  </a:outerShdw>
                </a:effectLst>
              </a:rPr>
              <a:t>CODAS &amp; Professionals</a:t>
            </a:r>
          </a:p>
        </p:txBody>
      </p:sp>
      <p:pic>
        <p:nvPicPr>
          <p:cNvPr id="6146" name="Picture 2" descr="http://t2.gstatic.com/images?q=tbn:ANd9GcRDLQQ_dmHmiRFz6VIeFsAmntb0O-q4bGFhd0os_9fie6QHJNOi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3886200" cy="285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12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Interpreter?</a:t>
            </a:r>
            <a:endParaRPr lang="en-US" dirty="0">
              <a:solidFill>
                <a:srgbClr val="92D050"/>
              </a:solidFill>
            </a:endParaRPr>
          </a:p>
        </p:txBody>
      </p:sp>
      <p:sp>
        <p:nvSpPr>
          <p:cNvPr id="3" name="Content Placeholder 2"/>
          <p:cNvSpPr>
            <a:spLocks noGrp="1"/>
          </p:cNvSpPr>
          <p:nvPr>
            <p:ph idx="1"/>
          </p:nvPr>
        </p:nvSpPr>
        <p:spPr/>
        <p:txBody>
          <a:bodyPr/>
          <a:lstStyle/>
          <a:p>
            <a:r>
              <a:rPr lang="en-US" dirty="0">
                <a:solidFill>
                  <a:schemeClr val="accent1"/>
                </a:solidFill>
                <a:latin typeface="Arial" pitchFamily="34" charset="0"/>
                <a:cs typeface="Arial" pitchFamily="34" charset="0"/>
              </a:rPr>
              <a:t>Interpreters convert spoken or sign language statements from one language to another. </a:t>
            </a:r>
            <a:endParaRPr lang="en-US" dirty="0" smtClean="0">
              <a:solidFill>
                <a:schemeClr val="accent1"/>
              </a:solidFill>
              <a:latin typeface="Arial" pitchFamily="34" charset="0"/>
              <a:cs typeface="Arial" pitchFamily="34" charset="0"/>
            </a:endParaRPr>
          </a:p>
          <a:p>
            <a:r>
              <a:rPr lang="en-US" dirty="0" smtClean="0">
                <a:solidFill>
                  <a:schemeClr val="accent1"/>
                </a:solidFill>
                <a:latin typeface="Arial" pitchFamily="34" charset="0"/>
                <a:cs typeface="Arial" pitchFamily="34" charset="0"/>
              </a:rPr>
              <a:t>Interpreting </a:t>
            </a:r>
            <a:r>
              <a:rPr lang="en-US" dirty="0">
                <a:solidFill>
                  <a:schemeClr val="accent1"/>
                </a:solidFill>
                <a:latin typeface="Arial" pitchFamily="34" charset="0"/>
                <a:cs typeface="Arial" pitchFamily="34" charset="0"/>
              </a:rPr>
              <a:t>involves listening to, understanding and </a:t>
            </a:r>
            <a:r>
              <a:rPr lang="en-US" dirty="0" smtClean="0">
                <a:solidFill>
                  <a:schemeClr val="accent1"/>
                </a:solidFill>
                <a:latin typeface="Arial" pitchFamily="34" charset="0"/>
                <a:cs typeface="Arial" pitchFamily="34" charset="0"/>
              </a:rPr>
              <a:t>memorizing </a:t>
            </a:r>
            <a:r>
              <a:rPr lang="en-US" dirty="0">
                <a:solidFill>
                  <a:schemeClr val="accent1"/>
                </a:solidFill>
                <a:latin typeface="Arial" pitchFamily="34" charset="0"/>
                <a:cs typeface="Arial" pitchFamily="34" charset="0"/>
              </a:rPr>
              <a:t>content in the original 'source' language, then reproducing statements, questions and speeches in a different 'target' language. </a:t>
            </a:r>
          </a:p>
        </p:txBody>
      </p:sp>
      <p:sp>
        <p:nvSpPr>
          <p:cNvPr id="4" name="Footer Placeholder 3"/>
          <p:cNvSpPr>
            <a:spLocks noGrp="1"/>
          </p:cNvSpPr>
          <p:nvPr>
            <p:ph type="ftr" sz="quarter" idx="11"/>
          </p:nvPr>
        </p:nvSpPr>
        <p:spPr>
          <a:xfrm>
            <a:off x="2667000" y="6019801"/>
            <a:ext cx="6781800" cy="365125"/>
          </a:xfrm>
        </p:spPr>
        <p:txBody>
          <a:bodyPr/>
          <a:lstStyle/>
          <a:p>
            <a:r>
              <a:rPr lang="en-US" dirty="0" smtClean="0">
                <a:solidFill>
                  <a:srgbClr val="000000">
                    <a:tint val="75000"/>
                  </a:srgbClr>
                </a:solidFill>
              </a:rPr>
              <a:t>http://www.prospects.ac.uk/interpreter_job_description.htm</a:t>
            </a:r>
            <a:endParaRPr lang="en-US" dirty="0">
              <a:solidFill>
                <a:srgbClr val="000000">
                  <a:tint val="75000"/>
                </a:srgbClr>
              </a:solidFill>
            </a:endParaRPr>
          </a:p>
        </p:txBody>
      </p:sp>
    </p:spTree>
    <p:extLst>
      <p:ext uri="{BB962C8B-B14F-4D97-AF65-F5344CB8AC3E}">
        <p14:creationId xmlns:p14="http://schemas.microsoft.com/office/powerpoint/2010/main" val="2225286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latin typeface="Comic Sans MS" pitchFamily="66" charset="0"/>
              </a:rPr>
              <a:t>Who are interpreters?</a:t>
            </a:r>
            <a:endParaRPr lang="en-US" dirty="0">
              <a:solidFill>
                <a:srgbClr val="92D050"/>
              </a:solidFill>
              <a:latin typeface="Comic Sans MS" pitchFamily="66" charset="0"/>
            </a:endParaRPr>
          </a:p>
        </p:txBody>
      </p:sp>
      <p:sp>
        <p:nvSpPr>
          <p:cNvPr id="3" name="Content Placeholder 2"/>
          <p:cNvSpPr>
            <a:spLocks noGrp="1"/>
          </p:cNvSpPr>
          <p:nvPr>
            <p:ph idx="1"/>
          </p:nvPr>
        </p:nvSpPr>
        <p:spPr/>
        <p:txBody>
          <a:bodyPr/>
          <a:lstStyle/>
          <a:p>
            <a:r>
              <a:rPr lang="en-US" dirty="0" smtClean="0">
                <a:solidFill>
                  <a:srgbClr val="00B0F0"/>
                </a:solidFill>
              </a:rPr>
              <a:t>Children of Deaf Adults</a:t>
            </a:r>
          </a:p>
          <a:p>
            <a:r>
              <a:rPr lang="en-US" dirty="0" smtClean="0">
                <a:solidFill>
                  <a:srgbClr val="00B0F0"/>
                </a:solidFill>
              </a:rPr>
              <a:t>Trained Adults:</a:t>
            </a:r>
          </a:p>
          <a:p>
            <a:pPr lvl="1"/>
            <a:r>
              <a:rPr lang="en-US" dirty="0" smtClean="0">
                <a:solidFill>
                  <a:srgbClr val="00B0F0"/>
                </a:solidFill>
              </a:rPr>
              <a:t>May be hearing or Deaf</a:t>
            </a:r>
          </a:p>
          <a:p>
            <a:pPr lvl="1"/>
            <a:r>
              <a:rPr lang="en-US" dirty="0" smtClean="0">
                <a:solidFill>
                  <a:srgbClr val="00B0F0"/>
                </a:solidFill>
              </a:rPr>
              <a:t>May </a:t>
            </a:r>
            <a:r>
              <a:rPr lang="en-US" smtClean="0">
                <a:solidFill>
                  <a:srgbClr val="00B0F0"/>
                </a:solidFill>
              </a:rPr>
              <a:t>be trained:</a:t>
            </a:r>
            <a:endParaRPr lang="en-US" dirty="0" smtClean="0">
              <a:solidFill>
                <a:srgbClr val="00B0F0"/>
              </a:solidFill>
            </a:endParaRPr>
          </a:p>
          <a:p>
            <a:pPr lvl="2"/>
            <a:r>
              <a:rPr lang="en-US" dirty="0" smtClean="0">
                <a:solidFill>
                  <a:srgbClr val="00B0F0"/>
                </a:solidFill>
              </a:rPr>
              <a:t>Via College</a:t>
            </a:r>
          </a:p>
          <a:p>
            <a:pPr lvl="2"/>
            <a:r>
              <a:rPr lang="en-US" dirty="0" smtClean="0">
                <a:solidFill>
                  <a:srgbClr val="00B0F0"/>
                </a:solidFill>
              </a:rPr>
              <a:t>Learned from a Deaf person</a:t>
            </a:r>
          </a:p>
        </p:txBody>
      </p:sp>
    </p:spTree>
    <p:extLst>
      <p:ext uri="{BB962C8B-B14F-4D97-AF65-F5344CB8AC3E}">
        <p14:creationId xmlns:p14="http://schemas.microsoft.com/office/powerpoint/2010/main" val="3195859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Autofit/>
          </a:bodyPr>
          <a:lstStyle/>
          <a:p>
            <a:r>
              <a:rPr lang="en-US" sz="2800" dirty="0">
                <a:solidFill>
                  <a:srgbClr val="92D050"/>
                </a:solidFill>
                <a:latin typeface="Comic Sans MS" pitchFamily="66" charset="0"/>
              </a:rPr>
              <a:t>Interpreters facilitate effective communication between clients in the following settings:</a:t>
            </a:r>
            <a:br>
              <a:rPr lang="en-US" sz="2800" dirty="0">
                <a:solidFill>
                  <a:srgbClr val="92D050"/>
                </a:solidFill>
                <a:latin typeface="Comic Sans MS" pitchFamily="66" charset="0"/>
              </a:rPr>
            </a:br>
            <a:endParaRPr lang="en-US" sz="2800" dirty="0">
              <a:solidFill>
                <a:srgbClr val="92D050"/>
              </a:solidFill>
            </a:endParaRPr>
          </a:p>
        </p:txBody>
      </p:sp>
      <p:sp>
        <p:nvSpPr>
          <p:cNvPr id="3" name="Content Placeholder 2"/>
          <p:cNvSpPr>
            <a:spLocks noGrp="1"/>
          </p:cNvSpPr>
          <p:nvPr>
            <p:ph idx="1"/>
          </p:nvPr>
        </p:nvSpPr>
        <p:spPr/>
        <p:txBody>
          <a:bodyPr>
            <a:normAutofit/>
          </a:bodyPr>
          <a:lstStyle/>
          <a:p>
            <a:pPr fontAlgn="base"/>
            <a:r>
              <a:rPr lang="en-US" sz="2400" dirty="0">
                <a:solidFill>
                  <a:schemeClr val="accent1"/>
                </a:solidFill>
                <a:latin typeface="Comic Sans MS" pitchFamily="66" charset="0"/>
              </a:rPr>
              <a:t>large </a:t>
            </a:r>
            <a:r>
              <a:rPr lang="en-US" sz="2400" dirty="0">
                <a:solidFill>
                  <a:schemeClr val="accent1"/>
                </a:solidFill>
                <a:latin typeface="Comic Sans MS" pitchFamily="66" charset="0"/>
              </a:rPr>
              <a:t>conferences and formal meetings;</a:t>
            </a:r>
          </a:p>
          <a:p>
            <a:pPr fontAlgn="base"/>
            <a:r>
              <a:rPr lang="en-US" sz="2400" dirty="0">
                <a:solidFill>
                  <a:schemeClr val="accent1"/>
                </a:solidFill>
                <a:latin typeface="Comic Sans MS" pitchFamily="66" charset="0"/>
              </a:rPr>
              <a:t>business functions such as smaller meetings, exhibitions and product launches;</a:t>
            </a:r>
          </a:p>
          <a:p>
            <a:pPr fontAlgn="base"/>
            <a:r>
              <a:rPr lang="en-US" sz="2400" dirty="0">
                <a:solidFill>
                  <a:schemeClr val="accent1"/>
                </a:solidFill>
                <a:latin typeface="Comic Sans MS" pitchFamily="66" charset="0"/>
              </a:rPr>
              <a:t>criminal justice proceedings, known as public service interpreting or PSI, including police and probation service interviews, court hearings, solicitor interviews, arbitration hearings and immigration tribunals;</a:t>
            </a:r>
          </a:p>
          <a:p>
            <a:pPr fontAlgn="base"/>
            <a:r>
              <a:rPr lang="en-US" sz="2400" dirty="0">
                <a:solidFill>
                  <a:schemeClr val="accent1"/>
                </a:solidFill>
                <a:latin typeface="Comic Sans MS" pitchFamily="66" charset="0"/>
              </a:rPr>
              <a:t>community-based events and assignments within the education, health and social services sectors</a:t>
            </a:r>
            <a:r>
              <a:rPr lang="en-US" sz="2400" dirty="0">
                <a:solidFill>
                  <a:schemeClr val="accent1"/>
                </a:solidFill>
                <a:latin typeface="Comic Sans MS" pitchFamily="66" charset="0"/>
              </a:rPr>
              <a:t>.</a:t>
            </a:r>
            <a:endParaRPr lang="en-US" sz="2400" dirty="0">
              <a:solidFill>
                <a:schemeClr val="accent1"/>
              </a:solidFill>
              <a:latin typeface="Comic Sans MS" pitchFamily="66" charset="0"/>
            </a:endParaRPr>
          </a:p>
        </p:txBody>
      </p:sp>
      <p:sp>
        <p:nvSpPr>
          <p:cNvPr id="4" name="Footer Placeholder 3"/>
          <p:cNvSpPr>
            <a:spLocks noGrp="1"/>
          </p:cNvSpPr>
          <p:nvPr>
            <p:ph type="ftr" sz="quarter" idx="11"/>
          </p:nvPr>
        </p:nvSpPr>
        <p:spPr>
          <a:xfrm>
            <a:off x="2667000" y="6019801"/>
            <a:ext cx="6781800" cy="365125"/>
          </a:xfrm>
        </p:spPr>
        <p:txBody>
          <a:bodyPr/>
          <a:lstStyle/>
          <a:p>
            <a:r>
              <a:rPr lang="en-US" dirty="0" smtClean="0">
                <a:solidFill>
                  <a:srgbClr val="000000">
                    <a:tint val="75000"/>
                  </a:srgbClr>
                </a:solidFill>
              </a:rPr>
              <a:t>http://www.prospects.ac.uk/interpreter_job_description.htm</a:t>
            </a:r>
            <a:endParaRPr lang="en-US" dirty="0">
              <a:solidFill>
                <a:srgbClr val="000000">
                  <a:tint val="75000"/>
                </a:srgbClr>
              </a:solidFill>
            </a:endParaRPr>
          </a:p>
        </p:txBody>
      </p:sp>
    </p:spTree>
    <p:extLst>
      <p:ext uri="{BB962C8B-B14F-4D97-AF65-F5344CB8AC3E}">
        <p14:creationId xmlns:p14="http://schemas.microsoft.com/office/powerpoint/2010/main" val="4017607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Autofit/>
          </a:bodyPr>
          <a:lstStyle/>
          <a:p>
            <a:r>
              <a:rPr lang="en-US" dirty="0" smtClean="0">
                <a:solidFill>
                  <a:srgbClr val="92D050"/>
                </a:solidFill>
                <a:latin typeface="Comic Sans MS" pitchFamily="66" charset="0"/>
              </a:rPr>
              <a:t>Their Work Place </a:t>
            </a:r>
            <a:endParaRPr lang="en-US" dirty="0">
              <a:solidFill>
                <a:srgbClr val="92D050"/>
              </a:solidFill>
              <a:latin typeface="Comic Sans MS" pitchFamily="66" charset="0"/>
            </a:endParaRPr>
          </a:p>
        </p:txBody>
      </p:sp>
      <p:sp>
        <p:nvSpPr>
          <p:cNvPr id="3" name="Content Placeholder 2"/>
          <p:cNvSpPr>
            <a:spLocks noGrp="1"/>
          </p:cNvSpPr>
          <p:nvPr>
            <p:ph idx="1"/>
          </p:nvPr>
        </p:nvSpPr>
        <p:spPr/>
        <p:txBody>
          <a:bodyPr>
            <a:normAutofit/>
          </a:bodyPr>
          <a:lstStyle/>
          <a:p>
            <a:pPr fontAlgn="base"/>
            <a:r>
              <a:rPr lang="en-US" sz="2400" dirty="0">
                <a:solidFill>
                  <a:schemeClr val="accent1"/>
                </a:solidFill>
                <a:latin typeface="Comic Sans MS" pitchFamily="66" charset="0"/>
              </a:rPr>
              <a:t>In Person</a:t>
            </a:r>
          </a:p>
          <a:p>
            <a:pPr fontAlgn="base"/>
            <a:r>
              <a:rPr lang="en-US" sz="2400" dirty="0">
                <a:solidFill>
                  <a:schemeClr val="accent1"/>
                </a:solidFill>
                <a:latin typeface="Comic Sans MS" pitchFamily="66" charset="0"/>
              </a:rPr>
              <a:t>Via Video Chat</a:t>
            </a:r>
          </a:p>
          <a:p>
            <a:pPr fontAlgn="base"/>
            <a:r>
              <a:rPr lang="en-US" sz="2400" dirty="0">
                <a:solidFill>
                  <a:schemeClr val="accent1"/>
                </a:solidFill>
                <a:latin typeface="Comic Sans MS" pitchFamily="66" charset="0"/>
              </a:rPr>
              <a:t>Via Online Sources</a:t>
            </a:r>
            <a:endParaRPr lang="en-US" sz="2400" dirty="0">
              <a:solidFill>
                <a:schemeClr val="accent1"/>
              </a:solidFill>
              <a:latin typeface="Comic Sans MS" pitchFamily="66" charset="0"/>
            </a:endParaRPr>
          </a:p>
        </p:txBody>
      </p:sp>
      <p:sp>
        <p:nvSpPr>
          <p:cNvPr id="4" name="Footer Placeholder 3"/>
          <p:cNvSpPr>
            <a:spLocks noGrp="1"/>
          </p:cNvSpPr>
          <p:nvPr>
            <p:ph type="ftr" sz="quarter" idx="11"/>
          </p:nvPr>
        </p:nvSpPr>
        <p:spPr>
          <a:xfrm>
            <a:off x="2667000" y="6019801"/>
            <a:ext cx="6781800" cy="365125"/>
          </a:xfrm>
        </p:spPr>
        <p:txBody>
          <a:bodyPr/>
          <a:lstStyle/>
          <a:p>
            <a:r>
              <a:rPr lang="en-US" dirty="0" smtClean="0">
                <a:solidFill>
                  <a:srgbClr val="000000">
                    <a:tint val="75000"/>
                  </a:srgbClr>
                </a:solidFill>
              </a:rPr>
              <a:t>http://www.prospects.ac.uk/interpreter_job_description.htm</a:t>
            </a:r>
            <a:endParaRPr lang="en-US" dirty="0">
              <a:solidFill>
                <a:srgbClr val="000000">
                  <a:tint val="75000"/>
                </a:srgbClr>
              </a:solidFill>
            </a:endParaRPr>
          </a:p>
        </p:txBody>
      </p:sp>
      <p:pic>
        <p:nvPicPr>
          <p:cNvPr id="8194" name="Picture 2" descr="http://t3.gstatic.com/images?q=tbn:ANd9GcT3fW-6FmDBfUCIxsQ0ZyrK8xl44ErGDCYYhD1-3m-8a4hEjs6m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238" y="1600200"/>
            <a:ext cx="4840763"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026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365125"/>
            <a:ext cx="10908406" cy="1325563"/>
          </a:xfrm>
        </p:spPr>
        <p:txBody>
          <a:bodyPr/>
          <a:lstStyle/>
          <a:p>
            <a:pPr algn="ctr"/>
            <a:r>
              <a:rPr lang="en-US" dirty="0" smtClean="0"/>
              <a:t>Checkpoint B Exam: June 20, 2016 at 12:00pm</a:t>
            </a:r>
            <a:endParaRPr lang="en-US" dirty="0"/>
          </a:p>
        </p:txBody>
      </p:sp>
      <p:sp>
        <p:nvSpPr>
          <p:cNvPr id="3" name="Content Placeholder 2"/>
          <p:cNvSpPr>
            <a:spLocks noGrp="1"/>
          </p:cNvSpPr>
          <p:nvPr>
            <p:ph idx="1"/>
          </p:nvPr>
        </p:nvSpPr>
        <p:spPr/>
        <p:txBody>
          <a:bodyPr/>
          <a:lstStyle/>
          <a:p>
            <a:r>
              <a:rPr lang="en-US" dirty="0" smtClean="0"/>
              <a:t>Testing Site</a:t>
            </a:r>
            <a:r>
              <a:rPr lang="en-US" smtClean="0"/>
              <a:t>: Room- 121</a:t>
            </a:r>
            <a:endParaRPr lang="en-US" dirty="0" smtClean="0"/>
          </a:p>
          <a:p>
            <a:r>
              <a:rPr lang="en-US" dirty="0" smtClean="0"/>
              <a:t>Please arrive by 11:45am.</a:t>
            </a:r>
          </a:p>
          <a:p>
            <a:r>
              <a:rPr lang="en-US" dirty="0" smtClean="0"/>
              <a:t>Please bring at least two pens either black or blue ink.</a:t>
            </a:r>
          </a:p>
          <a:p>
            <a:r>
              <a:rPr lang="en-US" dirty="0" smtClean="0"/>
              <a:t>Please leave your cell phones in your car!</a:t>
            </a:r>
          </a:p>
          <a:p>
            <a:r>
              <a:rPr lang="en-US" dirty="0" smtClean="0"/>
              <a:t>You may bring a water bottle of water only!</a:t>
            </a:r>
          </a:p>
          <a:p>
            <a:r>
              <a:rPr lang="en-US" dirty="0" smtClean="0"/>
              <a:t>You must stay in the testing site for a minimum of 2 hours.</a:t>
            </a:r>
          </a:p>
          <a:p>
            <a:r>
              <a:rPr lang="en-US" dirty="0" smtClean="0"/>
              <a:t>Please eat before you come. Food makes your brain work!</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67127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4" name="Title 1"/>
          <p:cNvSpPr txBox="1">
            <a:spLocks/>
          </p:cNvSpPr>
          <p:nvPr/>
        </p:nvSpPr>
        <p:spPr>
          <a:xfrm>
            <a:off x="2895600" y="2819400"/>
            <a:ext cx="6400800" cy="685800"/>
          </a:xfrm>
          <a:prstGeom prst="rect">
            <a:avLst/>
          </a:prstGeom>
        </p:spPr>
        <p:txBody>
          <a:bodyPr vert="horz" lIns="91440" tIns="45720" rIns="91440" bIns="45720" rtlCol="0" anchor="b" anchorCtr="0">
            <a:normAutofit fontScale="62500" lnSpcReduction="200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00B0F0"/>
                </a:solidFill>
                <a:latin typeface="Kristen ITC" pitchFamily="66" charset="0"/>
              </a:rPr>
              <a:t>Cochlear </a:t>
            </a:r>
          </a:p>
          <a:p>
            <a:r>
              <a:rPr lang="en-US">
                <a:solidFill>
                  <a:srgbClr val="00B0F0"/>
                </a:solidFill>
                <a:latin typeface="Kristen ITC" pitchFamily="66" charset="0"/>
              </a:rPr>
              <a:t>implants</a:t>
            </a:r>
            <a:endParaRPr lang="en-US" dirty="0">
              <a:solidFill>
                <a:srgbClr val="00B0F0"/>
              </a:solidFill>
              <a:latin typeface="Kristen ITC" pitchFamily="66" charset="0"/>
            </a:endParaRPr>
          </a:p>
        </p:txBody>
      </p:sp>
    </p:spTree>
    <p:extLst>
      <p:ext uri="{BB962C8B-B14F-4D97-AF65-F5344CB8AC3E}">
        <p14:creationId xmlns:p14="http://schemas.microsoft.com/office/powerpoint/2010/main" val="3583790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Cochlear Implant:</a:t>
            </a:r>
          </a:p>
        </p:txBody>
      </p:sp>
      <p:sp>
        <p:nvSpPr>
          <p:cNvPr id="19459" name="Rectangle 3"/>
          <p:cNvSpPr>
            <a:spLocks noGrp="1" noChangeArrowheads="1"/>
          </p:cNvSpPr>
          <p:nvPr>
            <p:ph type="body" idx="1"/>
          </p:nvPr>
        </p:nvSpPr>
        <p:spPr/>
        <p:txBody>
          <a:bodyPr/>
          <a:lstStyle/>
          <a:p>
            <a:r>
              <a:rPr lang="en-US" sz="5400"/>
              <a:t>A surgically implanted computerized hearing device.</a:t>
            </a:r>
          </a:p>
          <a:p>
            <a:pPr>
              <a:buFontTx/>
              <a:buNone/>
            </a:pPr>
            <a:endParaRPr lang="en-US" sz="5400"/>
          </a:p>
          <a:p>
            <a:endParaRPr lang="en-US"/>
          </a:p>
        </p:txBody>
      </p:sp>
    </p:spTree>
    <p:extLst>
      <p:ext uri="{BB962C8B-B14F-4D97-AF65-F5344CB8AC3E}">
        <p14:creationId xmlns:p14="http://schemas.microsoft.com/office/powerpoint/2010/main" val="1393512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6000">
                <a:latin typeface="BlackChancery" pitchFamily="2" charset="0"/>
              </a:rPr>
              <a:t>How it works:</a:t>
            </a:r>
          </a:p>
        </p:txBody>
      </p:sp>
      <p:sp>
        <p:nvSpPr>
          <p:cNvPr id="20483" name="Rectangle 3"/>
          <p:cNvSpPr>
            <a:spLocks noGrp="1" noChangeArrowheads="1"/>
          </p:cNvSpPr>
          <p:nvPr>
            <p:ph type="body" idx="1"/>
          </p:nvPr>
        </p:nvSpPr>
        <p:spPr/>
        <p:txBody>
          <a:bodyPr/>
          <a:lstStyle/>
          <a:p>
            <a:r>
              <a:rPr lang="en-US" sz="6000">
                <a:latin typeface="Comic Sans MS" pitchFamily="66" charset="0"/>
              </a:rPr>
              <a:t>CI stimulates the nerves in the inner ear with electrical signals.</a:t>
            </a:r>
          </a:p>
        </p:txBody>
      </p:sp>
    </p:spTree>
    <p:extLst>
      <p:ext uri="{BB962C8B-B14F-4D97-AF65-F5344CB8AC3E}">
        <p14:creationId xmlns:p14="http://schemas.microsoft.com/office/powerpoint/2010/main" val="3473502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BlackChancery" pitchFamily="2" charset="0"/>
              </a:rPr>
              <a:t>How long have they been around?</a:t>
            </a:r>
          </a:p>
        </p:txBody>
      </p:sp>
      <p:sp>
        <p:nvSpPr>
          <p:cNvPr id="21507" name="Rectangle 3"/>
          <p:cNvSpPr>
            <a:spLocks noGrp="1" noChangeArrowheads="1"/>
          </p:cNvSpPr>
          <p:nvPr>
            <p:ph type="body" idx="1"/>
          </p:nvPr>
        </p:nvSpPr>
        <p:spPr/>
        <p:txBody>
          <a:bodyPr/>
          <a:lstStyle/>
          <a:p>
            <a:r>
              <a:rPr lang="en-US" sz="4400">
                <a:latin typeface="Comic Sans MS" pitchFamily="66" charset="0"/>
              </a:rPr>
              <a:t>The U.S. Food and Drug Administration (FDA) first approved cochlear implant devices for adults in 1985 and for children in 1990. </a:t>
            </a:r>
          </a:p>
        </p:txBody>
      </p:sp>
    </p:spTree>
    <p:extLst>
      <p:ext uri="{BB962C8B-B14F-4D97-AF65-F5344CB8AC3E}">
        <p14:creationId xmlns:p14="http://schemas.microsoft.com/office/powerpoint/2010/main" val="3563026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6000">
                <a:latin typeface="BlackChancery" pitchFamily="2" charset="0"/>
              </a:rPr>
              <a:t>Who gets them?</a:t>
            </a:r>
          </a:p>
        </p:txBody>
      </p:sp>
      <p:sp>
        <p:nvSpPr>
          <p:cNvPr id="22531" name="Rectangle 3"/>
          <p:cNvSpPr>
            <a:spLocks noGrp="1" noChangeArrowheads="1"/>
          </p:cNvSpPr>
          <p:nvPr>
            <p:ph type="body" idx="1"/>
          </p:nvPr>
        </p:nvSpPr>
        <p:spPr/>
        <p:txBody>
          <a:bodyPr/>
          <a:lstStyle/>
          <a:p>
            <a:r>
              <a:rPr lang="en-US" sz="4400">
                <a:latin typeface="Comic Sans MS" pitchFamily="66" charset="0"/>
              </a:rPr>
              <a:t>More than 40,000 individuals have received cochlear implants worldwide, approximately half children and half adults.</a:t>
            </a:r>
          </a:p>
          <a:p>
            <a:r>
              <a:rPr lang="en-US" sz="4400">
                <a:latin typeface="Comic Sans MS" pitchFamily="66" charset="0"/>
              </a:rPr>
              <a:t>Children as young as 12 months old. </a:t>
            </a:r>
          </a:p>
        </p:txBody>
      </p:sp>
    </p:spTree>
    <p:extLst>
      <p:ext uri="{BB962C8B-B14F-4D97-AF65-F5344CB8AC3E}">
        <p14:creationId xmlns:p14="http://schemas.microsoft.com/office/powerpoint/2010/main" val="1867567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CEI Topic</a:t>
            </a:r>
            <a:endParaRPr lang="en-US" dirty="0"/>
          </a:p>
        </p:txBody>
      </p:sp>
      <p:sp>
        <p:nvSpPr>
          <p:cNvPr id="3" name="Content Placeholder 2"/>
          <p:cNvSpPr>
            <a:spLocks noGrp="1"/>
          </p:cNvSpPr>
          <p:nvPr>
            <p:ph idx="1"/>
          </p:nvPr>
        </p:nvSpPr>
        <p:spPr/>
        <p:txBody>
          <a:bodyPr>
            <a:normAutofit/>
          </a:bodyPr>
          <a:lstStyle/>
          <a:p>
            <a:r>
              <a:rPr lang="en-US" dirty="0"/>
              <a:t>Why are Cochlear implants a viable option for children born deaf? Subsequently how can they be used without trampling  Deaf Culture?</a:t>
            </a:r>
            <a:endParaRPr lang="en-US" dirty="0"/>
          </a:p>
        </p:txBody>
      </p:sp>
    </p:spTree>
    <p:extLst>
      <p:ext uri="{BB962C8B-B14F-4D97-AF65-F5344CB8AC3E}">
        <p14:creationId xmlns:p14="http://schemas.microsoft.com/office/powerpoint/2010/main" val="347577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a:t>Notes: Schools For </a:t>
            </a:r>
            <a:br>
              <a:rPr lang="en-US" altLang="en-US" sz="4000"/>
            </a:br>
            <a:r>
              <a:rPr lang="en-US" altLang="en-US" sz="4000"/>
              <a:t>the Deaf: Deaf Culture</a:t>
            </a:r>
          </a:p>
        </p:txBody>
      </p:sp>
      <p:sp>
        <p:nvSpPr>
          <p:cNvPr id="7171" name="Rectangle 3"/>
          <p:cNvSpPr>
            <a:spLocks noGrp="1" noChangeArrowheads="1"/>
          </p:cNvSpPr>
          <p:nvPr>
            <p:ph type="body" idx="1"/>
          </p:nvPr>
        </p:nvSpPr>
        <p:spPr/>
        <p:txBody>
          <a:bodyPr/>
          <a:lstStyle/>
          <a:p>
            <a:pPr eaLnBrk="1" hangingPunct="1"/>
            <a:r>
              <a:rPr lang="en-US" altLang="en-US" smtClean="0">
                <a:solidFill>
                  <a:schemeClr val="bg1"/>
                </a:solidFill>
              </a:rPr>
              <a:t>Students who grow up in these schools are more than just students.</a:t>
            </a:r>
          </a:p>
          <a:p>
            <a:pPr eaLnBrk="1" hangingPunct="1"/>
            <a:r>
              <a:rPr lang="en-US" altLang="en-US" smtClean="0">
                <a:solidFill>
                  <a:schemeClr val="bg1"/>
                </a:solidFill>
              </a:rPr>
              <a:t>They become friends that are so close they seem like siblings.</a:t>
            </a:r>
          </a:p>
          <a:p>
            <a:pPr eaLnBrk="1" hangingPunct="1"/>
            <a:r>
              <a:rPr lang="en-US" altLang="en-US" smtClean="0">
                <a:solidFill>
                  <a:schemeClr val="bg1"/>
                </a:solidFill>
              </a:rPr>
              <a:t>The people in the dorms that watch them are like parents. So a lot of times they are referred to as “Dorm Parents”.</a:t>
            </a:r>
          </a:p>
          <a:p>
            <a:pPr eaLnBrk="1" hangingPunct="1">
              <a:buFontTx/>
              <a:buNone/>
            </a:pPr>
            <a:endParaRPr lang="en-US" altLang="en-US" smtClean="0">
              <a:solidFill>
                <a:schemeClr val="bg1"/>
              </a:solidFill>
            </a:endParaRPr>
          </a:p>
        </p:txBody>
      </p:sp>
    </p:spTree>
    <p:extLst>
      <p:ext uri="{BB962C8B-B14F-4D97-AF65-F5344CB8AC3E}">
        <p14:creationId xmlns:p14="http://schemas.microsoft.com/office/powerpoint/2010/main" val="185609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a:t>Notes: Schools For </a:t>
            </a:r>
            <a:br>
              <a:rPr lang="en-US" altLang="en-US" sz="4000"/>
            </a:br>
            <a:r>
              <a:rPr lang="en-US" altLang="en-US" sz="4000"/>
              <a:t>the Deaf: Deaf Culture</a:t>
            </a:r>
          </a:p>
        </p:txBody>
      </p:sp>
      <p:sp>
        <p:nvSpPr>
          <p:cNvPr id="8195" name="Rectangle 3"/>
          <p:cNvSpPr>
            <a:spLocks noGrp="1" noChangeArrowheads="1"/>
          </p:cNvSpPr>
          <p:nvPr>
            <p:ph type="body" idx="1"/>
          </p:nvPr>
        </p:nvSpPr>
        <p:spPr/>
        <p:txBody>
          <a:bodyPr/>
          <a:lstStyle/>
          <a:p>
            <a:pPr eaLnBrk="1" hangingPunct="1"/>
            <a:r>
              <a:rPr lang="en-US" altLang="en-US" smtClean="0">
                <a:solidFill>
                  <a:schemeClr val="bg1"/>
                </a:solidFill>
              </a:rPr>
              <a:t>Students who grow up in these schools:</a:t>
            </a:r>
          </a:p>
          <a:p>
            <a:pPr lvl="1" eaLnBrk="1" hangingPunct="1"/>
            <a:r>
              <a:rPr lang="en-US" altLang="en-US" smtClean="0">
                <a:solidFill>
                  <a:schemeClr val="bg1"/>
                </a:solidFill>
              </a:rPr>
              <a:t>Develop shared language –ASL </a:t>
            </a:r>
          </a:p>
          <a:p>
            <a:pPr lvl="1" eaLnBrk="1" hangingPunct="1"/>
            <a:r>
              <a:rPr lang="en-US" altLang="en-US" smtClean="0">
                <a:solidFill>
                  <a:schemeClr val="bg1"/>
                </a:solidFill>
              </a:rPr>
              <a:t>Develop brotherly/sisterly bonds</a:t>
            </a:r>
          </a:p>
          <a:p>
            <a:pPr lvl="1" eaLnBrk="1" hangingPunct="1"/>
            <a:r>
              <a:rPr lang="en-US" altLang="en-US" smtClean="0">
                <a:solidFill>
                  <a:schemeClr val="bg1"/>
                </a:solidFill>
              </a:rPr>
              <a:t>Often like similar things</a:t>
            </a:r>
          </a:p>
          <a:p>
            <a:pPr lvl="1" eaLnBrk="1" hangingPunct="1"/>
            <a:r>
              <a:rPr lang="en-US" altLang="en-US" smtClean="0">
                <a:solidFill>
                  <a:schemeClr val="bg1"/>
                </a:solidFill>
              </a:rPr>
              <a:t>Share traditions</a:t>
            </a:r>
          </a:p>
          <a:p>
            <a:pPr lvl="1" eaLnBrk="1" hangingPunct="1"/>
            <a:endParaRPr lang="en-US" altLang="en-US" smtClean="0">
              <a:solidFill>
                <a:schemeClr val="bg1"/>
              </a:solidFill>
            </a:endParaRPr>
          </a:p>
        </p:txBody>
      </p:sp>
    </p:spTree>
    <p:extLst>
      <p:ext uri="{BB962C8B-B14F-4D97-AF65-F5344CB8AC3E}">
        <p14:creationId xmlns:p14="http://schemas.microsoft.com/office/powerpoint/2010/main" val="1839879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CODA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Often get jobs that relate to language or ASL. For example:	</a:t>
            </a:r>
          </a:p>
          <a:p>
            <a:pPr lvl="1"/>
            <a:r>
              <a:rPr lang="en-US" dirty="0" smtClean="0"/>
              <a:t>Teaching, law, social services, communications</a:t>
            </a:r>
          </a:p>
          <a:p>
            <a:pPr lvl="1"/>
            <a:r>
              <a:rPr lang="en-US" dirty="0" smtClean="0"/>
              <a:t>Interpreting</a:t>
            </a:r>
          </a:p>
          <a:p>
            <a:r>
              <a:rPr lang="en-US" dirty="0" smtClean="0"/>
              <a:t>Often use fingerspelling that they learn from their parents to cheat on tests in school.</a:t>
            </a:r>
          </a:p>
          <a:p>
            <a:r>
              <a:rPr lang="en-US" dirty="0" smtClean="0"/>
              <a:t>Often have a tough time finding spouses because of the misconception that Deaf people are always deaf for congenital reasons.</a:t>
            </a:r>
            <a:endParaRPr lang="en-US" dirty="0"/>
          </a:p>
        </p:txBody>
      </p:sp>
    </p:spTree>
    <p:extLst>
      <p:ext uri="{BB962C8B-B14F-4D97-AF65-F5344CB8AC3E}">
        <p14:creationId xmlns:p14="http://schemas.microsoft.com/office/powerpoint/2010/main" val="102852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CODA information:</a:t>
            </a:r>
            <a:endParaRPr lang="en-US" dirty="0"/>
          </a:p>
        </p:txBody>
      </p:sp>
      <p:sp>
        <p:nvSpPr>
          <p:cNvPr id="3" name="Content Placeholder 2"/>
          <p:cNvSpPr>
            <a:spLocks noGrp="1"/>
          </p:cNvSpPr>
          <p:nvPr>
            <p:ph idx="1"/>
          </p:nvPr>
        </p:nvSpPr>
        <p:spPr>
          <a:xfrm>
            <a:off x="1981200" y="1295401"/>
            <a:ext cx="8229600" cy="4830763"/>
          </a:xfrm>
        </p:spPr>
        <p:txBody>
          <a:bodyPr>
            <a:normAutofit lnSpcReduction="10000"/>
          </a:bodyPr>
          <a:lstStyle/>
          <a:p>
            <a:r>
              <a:rPr lang="en-US" dirty="0" smtClean="0"/>
              <a:t>Don’t acquire good speech patterns naturally.</a:t>
            </a:r>
          </a:p>
          <a:p>
            <a:r>
              <a:rPr lang="en-US" dirty="0" smtClean="0"/>
              <a:t>They are often a bridge for their parents to the hearing world.</a:t>
            </a:r>
          </a:p>
          <a:p>
            <a:pPr lvl="1"/>
            <a:r>
              <a:rPr lang="en-US" dirty="0" smtClean="0"/>
              <a:t>Use the telephone for them.</a:t>
            </a:r>
          </a:p>
          <a:p>
            <a:pPr lvl="1"/>
            <a:r>
              <a:rPr lang="en-US" dirty="0" smtClean="0"/>
              <a:t>Interpret for them.</a:t>
            </a:r>
          </a:p>
          <a:p>
            <a:r>
              <a:rPr lang="en-US" dirty="0" smtClean="0"/>
              <a:t>Have to adjust to the hearing world because they are use to a different environment at home.</a:t>
            </a:r>
          </a:p>
          <a:p>
            <a:pPr lvl="1"/>
            <a:r>
              <a:rPr lang="en-US" dirty="0" smtClean="0"/>
              <a:t>Lights..</a:t>
            </a:r>
            <a:r>
              <a:rPr lang="en-US" dirty="0" err="1" smtClean="0"/>
              <a:t>etc</a:t>
            </a:r>
            <a:r>
              <a:rPr lang="en-US" dirty="0" smtClean="0"/>
              <a:t>. More visual</a:t>
            </a:r>
            <a:endParaRPr lang="en-US" dirty="0"/>
          </a:p>
        </p:txBody>
      </p:sp>
    </p:spTree>
    <p:extLst>
      <p:ext uri="{BB962C8B-B14F-4D97-AF65-F5344CB8AC3E}">
        <p14:creationId xmlns:p14="http://schemas.microsoft.com/office/powerpoint/2010/main" val="18382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CODA information:</a:t>
            </a:r>
            <a:endParaRPr lang="en-US" dirty="0"/>
          </a:p>
        </p:txBody>
      </p:sp>
      <p:sp>
        <p:nvSpPr>
          <p:cNvPr id="3" name="Content Placeholder 2"/>
          <p:cNvSpPr>
            <a:spLocks noGrp="1"/>
          </p:cNvSpPr>
          <p:nvPr>
            <p:ph idx="1"/>
          </p:nvPr>
        </p:nvSpPr>
        <p:spPr/>
        <p:txBody>
          <a:bodyPr>
            <a:normAutofit/>
          </a:bodyPr>
          <a:lstStyle/>
          <a:p>
            <a:r>
              <a:rPr lang="en-US" dirty="0" smtClean="0"/>
              <a:t>Culturally Deaf people always hope that their babies and their friend’s babies will be born deaf too to continue on traditions etc.</a:t>
            </a:r>
          </a:p>
          <a:p>
            <a:r>
              <a:rPr lang="en-US" dirty="0" smtClean="0"/>
              <a:t>Their parents are indifferent to the needs of their hearing children in regards to language. </a:t>
            </a:r>
          </a:p>
          <a:p>
            <a:r>
              <a:rPr lang="en-US" dirty="0" smtClean="0"/>
              <a:t>Often surpass their peers in educational settings.</a:t>
            </a:r>
          </a:p>
          <a:p>
            <a:r>
              <a:rPr lang="en-US" dirty="0" smtClean="0"/>
              <a:t>First language is ASL/ Fingerspelling.</a:t>
            </a:r>
            <a:endParaRPr lang="en-US" dirty="0"/>
          </a:p>
        </p:txBody>
      </p:sp>
    </p:spTree>
    <p:extLst>
      <p:ext uri="{BB962C8B-B14F-4D97-AF65-F5344CB8AC3E}">
        <p14:creationId xmlns:p14="http://schemas.microsoft.com/office/powerpoint/2010/main" val="2551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SOGfxk8C68j8zubLAYMaxkfSQBG4diKCZxTYXS8toM2n0Owh93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73727"/>
            <a:ext cx="627045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78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Dr. I King Jordan</a:t>
            </a:r>
            <a:endParaRPr lang="en-US" dirty="0"/>
          </a:p>
        </p:txBody>
      </p:sp>
      <p:sp>
        <p:nvSpPr>
          <p:cNvPr id="3" name="Content Placeholder 2"/>
          <p:cNvSpPr>
            <a:spLocks noGrp="1"/>
          </p:cNvSpPr>
          <p:nvPr>
            <p:ph idx="1"/>
          </p:nvPr>
        </p:nvSpPr>
        <p:spPr/>
        <p:txBody>
          <a:bodyPr>
            <a:normAutofit fontScale="62500" lnSpcReduction="20000"/>
          </a:bodyPr>
          <a:lstStyle/>
          <a:p>
            <a:r>
              <a:rPr lang="en-US" dirty="0"/>
              <a:t>CC: You had hearing for the first 21 years of your life, then lost it. Can you tell us about that transition?</a:t>
            </a:r>
          </a:p>
          <a:p>
            <a:r>
              <a:rPr lang="en-US" dirty="0"/>
              <a:t>KJ: The first part of my life was very ordinary. I grew up outside Philadelphia, Pennsylvania, in a little town, and went to a regular high school. I was a...very average student in that high school. Then I joined the Navy, and while I was in the Navy I was in a motorcycle accident and woke up deaf in a hospital. In the Navy I realized that I needed more of an education because I saw people were automatically promoted or became officers if they had an education. After I became deaf I knew I really needed an education, so I enrolled in Gallaudet...with a changed heart. Gallaudet opened my eyes to the fact that deafness should not be a barrier to education, should not be a barrier to occupation. And that was 35 years ago. Now, that's my mission in life--to help other people. Being deaf helps me recognize that it's not just hearing people but deaf people who have allowed ourselves limitations on what we can do. I'm always preaching to deaf people not to let that happen. You can do anything you want. You aspire to do "X." If you work and study, you can do "X." I tell hearing people, "Don't pre-judge a deaf person's ability. Give them a chance and you'll see that they will do well."</a:t>
            </a:r>
          </a:p>
          <a:p>
            <a:endParaRPr lang="en-US" dirty="0" smtClean="0"/>
          </a:p>
          <a:p>
            <a:r>
              <a:rPr lang="en-US" dirty="0" smtClean="0"/>
              <a:t>Ability Magazine</a:t>
            </a:r>
            <a:endParaRPr lang="en-US" dirty="0"/>
          </a:p>
        </p:txBody>
      </p:sp>
    </p:spTree>
    <p:extLst>
      <p:ext uri="{BB962C8B-B14F-4D97-AF65-F5344CB8AC3E}">
        <p14:creationId xmlns:p14="http://schemas.microsoft.com/office/powerpoint/2010/main" val="329632147"/>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6">
      <a:dk1>
        <a:srgbClr val="000000"/>
      </a:dk1>
      <a:lt1>
        <a:srgbClr val="CC00FF"/>
      </a:lt1>
      <a:dk2>
        <a:srgbClr val="FF99FF"/>
      </a:dk2>
      <a:lt2>
        <a:srgbClr val="808080"/>
      </a:lt2>
      <a:accent1>
        <a:srgbClr val="BBE0E3"/>
      </a:accent1>
      <a:accent2>
        <a:srgbClr val="FF00FF"/>
      </a:accent2>
      <a:accent3>
        <a:srgbClr val="E2AAFF"/>
      </a:accent3>
      <a:accent4>
        <a:srgbClr val="000000"/>
      </a:accent4>
      <a:accent5>
        <a:srgbClr val="DAEDEF"/>
      </a:accent5>
      <a:accent6>
        <a:srgbClr val="E700E7"/>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CC66FF"/>
        </a:lt1>
        <a:dk2>
          <a:srgbClr val="000000"/>
        </a:dk2>
        <a:lt2>
          <a:srgbClr val="FF99FF"/>
        </a:lt2>
        <a:accent1>
          <a:srgbClr val="BBE0E3"/>
        </a:accent1>
        <a:accent2>
          <a:srgbClr val="333399"/>
        </a:accent2>
        <a:accent3>
          <a:srgbClr val="AAAAAA"/>
        </a:accent3>
        <a:accent4>
          <a:srgbClr val="AE56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000000"/>
        </a:lt1>
        <a:dk2>
          <a:srgbClr val="FF99FF"/>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0000"/>
        </a:lt1>
        <a:dk2>
          <a:srgbClr val="FF99FF"/>
        </a:dk2>
        <a:lt2>
          <a:srgbClr val="808080"/>
        </a:lt2>
        <a:accent1>
          <a:srgbClr val="BBE0E3"/>
        </a:accent1>
        <a:accent2>
          <a:srgbClr val="FF00FF"/>
        </a:accent2>
        <a:accent3>
          <a:srgbClr val="AAAAAA"/>
        </a:accent3>
        <a:accent4>
          <a:srgbClr val="000000"/>
        </a:accent4>
        <a:accent5>
          <a:srgbClr val="DAEDEF"/>
        </a:accent5>
        <a:accent6>
          <a:srgbClr val="E700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CC00FF"/>
        </a:lt1>
        <a:dk2>
          <a:srgbClr val="FF99FF"/>
        </a:dk2>
        <a:lt2>
          <a:srgbClr val="808080"/>
        </a:lt2>
        <a:accent1>
          <a:srgbClr val="BBE0E3"/>
        </a:accent1>
        <a:accent2>
          <a:srgbClr val="FF00FF"/>
        </a:accent2>
        <a:accent3>
          <a:srgbClr val="E2AAFF"/>
        </a:accent3>
        <a:accent4>
          <a:srgbClr val="000000"/>
        </a:accent4>
        <a:accent5>
          <a:srgbClr val="DAEDEF"/>
        </a:accent5>
        <a:accent6>
          <a:srgbClr val="E700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rin">
      <a:majorFont>
        <a:latin typeface="Comic Sans MS"/>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7">
      <a:dk1>
        <a:srgbClr val="000000"/>
      </a:dk1>
      <a:lt1>
        <a:srgbClr val="FE66FF"/>
      </a:lt1>
      <a:dk2>
        <a:srgbClr val="1F497D"/>
      </a:dk2>
      <a:lt2>
        <a:srgbClr val="1F497D"/>
      </a:lt2>
      <a:accent1>
        <a:srgbClr val="00B0F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6.xml><?xml version="1.0" encoding="utf-8"?>
<a:theme xmlns:a="http://schemas.openxmlformats.org/drawingml/2006/main" name="ind_0229_slide">
  <a:themeElements>
    <a:clrScheme name="ind_0229_slide 1">
      <a:dk1>
        <a:srgbClr val="7D7D7D"/>
      </a:dk1>
      <a:lt1>
        <a:srgbClr val="FFFFFF"/>
      </a:lt1>
      <a:dk2>
        <a:srgbClr val="FF4500"/>
      </a:dk2>
      <a:lt2>
        <a:srgbClr val="FFFFFF"/>
      </a:lt2>
      <a:accent1>
        <a:srgbClr val="9B4833"/>
      </a:accent1>
      <a:accent2>
        <a:srgbClr val="CE3400"/>
      </a:accent2>
      <a:accent3>
        <a:srgbClr val="FFB0AA"/>
      </a:accent3>
      <a:accent4>
        <a:srgbClr val="DADADA"/>
      </a:accent4>
      <a:accent5>
        <a:srgbClr val="CBB1AD"/>
      </a:accent5>
      <a:accent6>
        <a:srgbClr val="BA2E00"/>
      </a:accent6>
      <a:hlink>
        <a:srgbClr val="FFA07D"/>
      </a:hlink>
      <a:folHlink>
        <a:srgbClr val="FFD0BF"/>
      </a:folHlink>
    </a:clrScheme>
    <a:fontScheme name="ind_0229_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d_0229_slide 1">
        <a:dk1>
          <a:srgbClr val="7D7D7D"/>
        </a:dk1>
        <a:lt1>
          <a:srgbClr val="FFFFFF"/>
        </a:lt1>
        <a:dk2>
          <a:srgbClr val="FF4500"/>
        </a:dk2>
        <a:lt2>
          <a:srgbClr val="FFFFFF"/>
        </a:lt2>
        <a:accent1>
          <a:srgbClr val="9B4833"/>
        </a:accent1>
        <a:accent2>
          <a:srgbClr val="CE3400"/>
        </a:accent2>
        <a:accent3>
          <a:srgbClr val="FFB0AA"/>
        </a:accent3>
        <a:accent4>
          <a:srgbClr val="DADADA"/>
        </a:accent4>
        <a:accent5>
          <a:srgbClr val="CBB1AD"/>
        </a:accent5>
        <a:accent6>
          <a:srgbClr val="BA2E00"/>
        </a:accent6>
        <a:hlink>
          <a:srgbClr val="FFA07D"/>
        </a:hlink>
        <a:folHlink>
          <a:srgbClr val="FFD0BF"/>
        </a:folHlink>
      </a:clrScheme>
      <a:clrMap bg1="dk2" tx1="lt1" bg2="dk1" tx2="lt2" accent1="accent1" accent2="accent2" accent3="accent3" accent4="accent4" accent5="accent5" accent6="accent6" hlink="hlink" folHlink="folHlink"/>
    </a:extraClrScheme>
    <a:extraClrScheme>
      <a:clrScheme name="ind_0229_slide 2">
        <a:dk1>
          <a:srgbClr val="7D7D7D"/>
        </a:dk1>
        <a:lt1>
          <a:srgbClr val="FFFFFF"/>
        </a:lt1>
        <a:dk2>
          <a:srgbClr val="FF4500"/>
        </a:dk2>
        <a:lt2>
          <a:srgbClr val="FFFFFF"/>
        </a:lt2>
        <a:accent1>
          <a:srgbClr val="FFEA00"/>
        </a:accent1>
        <a:accent2>
          <a:srgbClr val="FF9D33"/>
        </a:accent2>
        <a:accent3>
          <a:srgbClr val="FFB0AA"/>
        </a:accent3>
        <a:accent4>
          <a:srgbClr val="DADADA"/>
        </a:accent4>
        <a:accent5>
          <a:srgbClr val="FFF3AA"/>
        </a:accent5>
        <a:accent6>
          <a:srgbClr val="E78E2D"/>
        </a:accent6>
        <a:hlink>
          <a:srgbClr val="CD3700"/>
        </a:hlink>
        <a:folHlink>
          <a:srgbClr val="9E0A38"/>
        </a:folHlink>
      </a:clrScheme>
      <a:clrMap bg1="dk2" tx1="lt1" bg2="dk1" tx2="lt2" accent1="accent1" accent2="accent2" accent3="accent3" accent4="accent4" accent5="accent5" accent6="accent6" hlink="hlink" folHlink="folHlink"/>
    </a:extraClrScheme>
    <a:extraClrScheme>
      <a:clrScheme name="ind_0229_slide 3">
        <a:dk1>
          <a:srgbClr val="7D7D7D"/>
        </a:dk1>
        <a:lt1>
          <a:srgbClr val="FFFFFF"/>
        </a:lt1>
        <a:dk2>
          <a:srgbClr val="FF4500"/>
        </a:dk2>
        <a:lt2>
          <a:srgbClr val="FFFFFF"/>
        </a:lt2>
        <a:accent1>
          <a:srgbClr val="09D0D0"/>
        </a:accent1>
        <a:accent2>
          <a:srgbClr val="8CD309"/>
        </a:accent2>
        <a:accent3>
          <a:srgbClr val="FFB0AA"/>
        </a:accent3>
        <a:accent4>
          <a:srgbClr val="DADADA"/>
        </a:accent4>
        <a:accent5>
          <a:srgbClr val="AAE4E4"/>
        </a:accent5>
        <a:accent6>
          <a:srgbClr val="7EBF07"/>
        </a:accent6>
        <a:hlink>
          <a:srgbClr val="009999"/>
        </a:hlink>
        <a:folHlink>
          <a:srgbClr val="FFB59A"/>
        </a:folHlink>
      </a:clrScheme>
      <a:clrMap bg1="dk2" tx1="lt1" bg2="dk1" tx2="lt2" accent1="accent1" accent2="accent2" accent3="accent3" accent4="accent4" accent5="accent5" accent6="accent6" hlink="hlink" folHlink="folHlink"/>
    </a:extraClrScheme>
    <a:extraClrScheme>
      <a:clrScheme name="ind_0229_slide 4">
        <a:dk1>
          <a:srgbClr val="7D7D7D"/>
        </a:dk1>
        <a:lt1>
          <a:srgbClr val="FFFFFF"/>
        </a:lt1>
        <a:dk2>
          <a:srgbClr val="FF4500"/>
        </a:dk2>
        <a:lt2>
          <a:srgbClr val="FFFFFF"/>
        </a:lt2>
        <a:accent1>
          <a:srgbClr val="0DCCC5"/>
        </a:accent1>
        <a:accent2>
          <a:srgbClr val="FFEA00"/>
        </a:accent2>
        <a:accent3>
          <a:srgbClr val="FFB0AA"/>
        </a:accent3>
        <a:accent4>
          <a:srgbClr val="DADADA"/>
        </a:accent4>
        <a:accent5>
          <a:srgbClr val="AAE2DF"/>
        </a:accent5>
        <a:accent6>
          <a:srgbClr val="E7D400"/>
        </a:accent6>
        <a:hlink>
          <a:srgbClr val="FF8F66"/>
        </a:hlink>
        <a:folHlink>
          <a:srgbClr val="C9ABFA"/>
        </a:folHlink>
      </a:clrScheme>
      <a:clrMap bg1="dk2" tx1="lt1" bg2="dk1" tx2="lt2" accent1="accent1" accent2="accent2" accent3="accent3" accent4="accent4" accent5="accent5" accent6="accent6" hlink="hlink" folHlink="folHlink"/>
    </a:extraClrScheme>
    <a:extraClrScheme>
      <a:clrScheme name="ind_0229_slide 5">
        <a:dk1>
          <a:srgbClr val="000000"/>
        </a:dk1>
        <a:lt1>
          <a:srgbClr val="FFFFFF"/>
        </a:lt1>
        <a:dk2>
          <a:srgbClr val="000000"/>
        </a:dk2>
        <a:lt2>
          <a:srgbClr val="B2B2B2"/>
        </a:lt2>
        <a:accent1>
          <a:srgbClr val="9B4833"/>
        </a:accent1>
        <a:accent2>
          <a:srgbClr val="CE3400"/>
        </a:accent2>
        <a:accent3>
          <a:srgbClr val="FFFFFF"/>
        </a:accent3>
        <a:accent4>
          <a:srgbClr val="000000"/>
        </a:accent4>
        <a:accent5>
          <a:srgbClr val="CBB1AD"/>
        </a:accent5>
        <a:accent6>
          <a:srgbClr val="BA2E00"/>
        </a:accent6>
        <a:hlink>
          <a:srgbClr val="FFA07D"/>
        </a:hlink>
        <a:folHlink>
          <a:srgbClr val="FFD0BF"/>
        </a:folHlink>
      </a:clrScheme>
      <a:clrMap bg1="lt1" tx1="dk1" bg2="lt2" tx2="dk2" accent1="accent1" accent2="accent2" accent3="accent3" accent4="accent4" accent5="accent5" accent6="accent6" hlink="hlink" folHlink="folHlink"/>
    </a:extraClrScheme>
    <a:extraClrScheme>
      <a:clrScheme name="ind_0229_slide 6">
        <a:dk1>
          <a:srgbClr val="000000"/>
        </a:dk1>
        <a:lt1>
          <a:srgbClr val="FFFFFF"/>
        </a:lt1>
        <a:dk2>
          <a:srgbClr val="000000"/>
        </a:dk2>
        <a:lt2>
          <a:srgbClr val="B2B2B2"/>
        </a:lt2>
        <a:accent1>
          <a:srgbClr val="FFEA00"/>
        </a:accent1>
        <a:accent2>
          <a:srgbClr val="FF9D33"/>
        </a:accent2>
        <a:accent3>
          <a:srgbClr val="FFFFFF"/>
        </a:accent3>
        <a:accent4>
          <a:srgbClr val="000000"/>
        </a:accent4>
        <a:accent5>
          <a:srgbClr val="FFF3AA"/>
        </a:accent5>
        <a:accent6>
          <a:srgbClr val="E78E2D"/>
        </a:accent6>
        <a:hlink>
          <a:srgbClr val="CD3700"/>
        </a:hlink>
        <a:folHlink>
          <a:srgbClr val="9E0A38"/>
        </a:folHlink>
      </a:clrScheme>
      <a:clrMap bg1="lt1" tx1="dk1" bg2="lt2" tx2="dk2" accent1="accent1" accent2="accent2" accent3="accent3" accent4="accent4" accent5="accent5" accent6="accent6" hlink="hlink" folHlink="folHlink"/>
    </a:extraClrScheme>
    <a:extraClrScheme>
      <a:clrScheme name="ind_0229_slide 7">
        <a:dk1>
          <a:srgbClr val="000000"/>
        </a:dk1>
        <a:lt1>
          <a:srgbClr val="FFFFFF"/>
        </a:lt1>
        <a:dk2>
          <a:srgbClr val="000000"/>
        </a:dk2>
        <a:lt2>
          <a:srgbClr val="B2B2B2"/>
        </a:lt2>
        <a:accent1>
          <a:srgbClr val="09D0D0"/>
        </a:accent1>
        <a:accent2>
          <a:srgbClr val="8CD309"/>
        </a:accent2>
        <a:accent3>
          <a:srgbClr val="FFFFFF"/>
        </a:accent3>
        <a:accent4>
          <a:srgbClr val="000000"/>
        </a:accent4>
        <a:accent5>
          <a:srgbClr val="AAE4E4"/>
        </a:accent5>
        <a:accent6>
          <a:srgbClr val="7EBF07"/>
        </a:accent6>
        <a:hlink>
          <a:srgbClr val="009999"/>
        </a:hlink>
        <a:folHlink>
          <a:srgbClr val="FFB59A"/>
        </a:folHlink>
      </a:clrScheme>
      <a:clrMap bg1="lt1" tx1="dk1" bg2="lt2" tx2="dk2" accent1="accent1" accent2="accent2" accent3="accent3" accent4="accent4" accent5="accent5" accent6="accent6" hlink="hlink" folHlink="folHlink"/>
    </a:extraClrScheme>
    <a:extraClrScheme>
      <a:clrScheme name="ind_0229_slide 8">
        <a:dk1>
          <a:srgbClr val="000000"/>
        </a:dk1>
        <a:lt1>
          <a:srgbClr val="FFFFFF"/>
        </a:lt1>
        <a:dk2>
          <a:srgbClr val="000000"/>
        </a:dk2>
        <a:lt2>
          <a:srgbClr val="B2B2B2"/>
        </a:lt2>
        <a:accent1>
          <a:srgbClr val="0DCCC5"/>
        </a:accent1>
        <a:accent2>
          <a:srgbClr val="FFEA00"/>
        </a:accent2>
        <a:accent3>
          <a:srgbClr val="FFFFFF"/>
        </a:accent3>
        <a:accent4>
          <a:srgbClr val="000000"/>
        </a:accent4>
        <a:accent5>
          <a:srgbClr val="AAE2DF"/>
        </a:accent5>
        <a:accent6>
          <a:srgbClr val="E7D400"/>
        </a:accent6>
        <a:hlink>
          <a:srgbClr val="FF8F66"/>
        </a:hlink>
        <a:folHlink>
          <a:srgbClr val="C9ABF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TotalTime>
  <Words>1229</Words>
  <Application>Microsoft Office PowerPoint</Application>
  <PresentationFormat>Widescreen</PresentationFormat>
  <Paragraphs>109</Paragraphs>
  <Slides>25</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BlackChancery</vt:lpstr>
      <vt:lpstr>Arial</vt:lpstr>
      <vt:lpstr>Calibri</vt:lpstr>
      <vt:lpstr>Calibri Light</vt:lpstr>
      <vt:lpstr>Candara</vt:lpstr>
      <vt:lpstr>Comic Sans MS</vt:lpstr>
      <vt:lpstr>Garamond</vt:lpstr>
      <vt:lpstr>Kristen ITC</vt:lpstr>
      <vt:lpstr>Wingdings</vt:lpstr>
      <vt:lpstr>Office Theme</vt:lpstr>
      <vt:lpstr>Default Design</vt:lpstr>
      <vt:lpstr>1_Office Theme</vt:lpstr>
      <vt:lpstr>2_Office Theme</vt:lpstr>
      <vt:lpstr>Couture</vt:lpstr>
      <vt:lpstr>ind_0229_slide</vt:lpstr>
      <vt:lpstr>Checkpoint B Exam  Parts 3 &amp; 4 Review</vt:lpstr>
      <vt:lpstr>Checkpoint B Exam: June 20, 2016 at 12:00pm</vt:lpstr>
      <vt:lpstr>Notes: Schools For  the Deaf: Deaf Culture</vt:lpstr>
      <vt:lpstr>Notes: Schools For  the Deaf: Deaf Culture</vt:lpstr>
      <vt:lpstr>CODA information:</vt:lpstr>
      <vt:lpstr>CODA information:</vt:lpstr>
      <vt:lpstr>CODA information:</vt:lpstr>
      <vt:lpstr>PowerPoint Presentation</vt:lpstr>
      <vt:lpstr>Introduction to Dr. I King Jordan</vt:lpstr>
      <vt:lpstr>Who is Dr. I King Jordan?</vt:lpstr>
      <vt:lpstr>PowerPoint Presentation</vt:lpstr>
      <vt:lpstr>Why is Dr. I King Jordan important?</vt:lpstr>
      <vt:lpstr>Deaf President Now Rally</vt:lpstr>
      <vt:lpstr>The protesters presented the Board of Trustees with four demands: </vt:lpstr>
      <vt:lpstr>PowerPoint Presentation</vt:lpstr>
      <vt:lpstr>Interpreter?</vt:lpstr>
      <vt:lpstr>Who are interpreters?</vt:lpstr>
      <vt:lpstr>Interpreters facilitate effective communication between clients in the following settings: </vt:lpstr>
      <vt:lpstr>Their Work Place </vt:lpstr>
      <vt:lpstr>Notes</vt:lpstr>
      <vt:lpstr>Cochlear Implant:</vt:lpstr>
      <vt:lpstr>How it works:</vt:lpstr>
      <vt:lpstr>How long have they been around?</vt:lpstr>
      <vt:lpstr>Who gets them?</vt:lpstr>
      <vt:lpstr>CEI Topic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Checkpoint B Exam  Parts 3 &amp; 4 Review</dc:title>
  <dc:creator>boces</dc:creator>
  <cp:lastModifiedBy>boces</cp:lastModifiedBy>
  <cp:revision>9</cp:revision>
  <dcterms:created xsi:type="dcterms:W3CDTF">2016-06-08T13:29:38Z</dcterms:created>
  <dcterms:modified xsi:type="dcterms:W3CDTF">2016-06-08T13:40:45Z</dcterms:modified>
</cp:coreProperties>
</file>