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20.xml" ContentType="application/vnd.openxmlformats-officedocument.presentationml.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257" r:id="rId3"/>
    <p:sldId id="258" r:id="rId4"/>
    <p:sldId id="259" r:id="rId5"/>
    <p:sldId id="261" r:id="rId6"/>
    <p:sldId id="262" r:id="rId7"/>
    <p:sldId id="263" r:id="rId8"/>
    <p:sldId id="264" r:id="rId9"/>
    <p:sldId id="379" r:id="rId10"/>
    <p:sldId id="265" r:id="rId11"/>
    <p:sldId id="266" r:id="rId12"/>
    <p:sldId id="267" r:id="rId13"/>
    <p:sldId id="268" r:id="rId14"/>
    <p:sldId id="269" r:id="rId15"/>
    <p:sldId id="270" r:id="rId16"/>
    <p:sldId id="271" r:id="rId17"/>
    <p:sldId id="272" r:id="rId18"/>
    <p:sldId id="273" r:id="rId19"/>
    <p:sldId id="380" r:id="rId20"/>
    <p:sldId id="274" r:id="rId21"/>
    <p:sldId id="275" r:id="rId22"/>
    <p:sldId id="279" r:id="rId23"/>
    <p:sldId id="280" r:id="rId24"/>
    <p:sldId id="281" r:id="rId25"/>
    <p:sldId id="282" r:id="rId26"/>
    <p:sldId id="285" r:id="rId27"/>
    <p:sldId id="286" r:id="rId28"/>
    <p:sldId id="283" r:id="rId29"/>
    <p:sldId id="284" r:id="rId30"/>
    <p:sldId id="288" r:id="rId31"/>
    <p:sldId id="287" r:id="rId32"/>
    <p:sldId id="289" r:id="rId33"/>
    <p:sldId id="276" r:id="rId34"/>
    <p:sldId id="277" r:id="rId35"/>
    <p:sldId id="278" r:id="rId36"/>
    <p:sldId id="388" r:id="rId37"/>
    <p:sldId id="389" r:id="rId38"/>
    <p:sldId id="390" r:id="rId39"/>
    <p:sldId id="391" r:id="rId40"/>
    <p:sldId id="381" r:id="rId41"/>
    <p:sldId id="382" r:id="rId42"/>
    <p:sldId id="290" r:id="rId43"/>
    <p:sldId id="291" r:id="rId44"/>
    <p:sldId id="292" r:id="rId45"/>
    <p:sldId id="293" r:id="rId46"/>
    <p:sldId id="311" r:id="rId47"/>
    <p:sldId id="294" r:id="rId48"/>
    <p:sldId id="295" r:id="rId49"/>
    <p:sldId id="392"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2" r:id="rId66"/>
    <p:sldId id="313" r:id="rId67"/>
    <p:sldId id="314" r:id="rId68"/>
    <p:sldId id="315" r:id="rId69"/>
    <p:sldId id="393" r:id="rId70"/>
    <p:sldId id="316" r:id="rId71"/>
    <p:sldId id="317" r:id="rId72"/>
    <p:sldId id="318" r:id="rId73"/>
    <p:sldId id="319" r:id="rId74"/>
    <p:sldId id="320" r:id="rId75"/>
    <p:sldId id="321" r:id="rId76"/>
    <p:sldId id="322" r:id="rId77"/>
    <p:sldId id="325" r:id="rId78"/>
    <p:sldId id="323" r:id="rId79"/>
    <p:sldId id="326" r:id="rId80"/>
    <p:sldId id="384" r:id="rId81"/>
    <p:sldId id="394" r:id="rId82"/>
    <p:sldId id="395" r:id="rId83"/>
    <p:sldId id="329" r:id="rId84"/>
    <p:sldId id="330" r:id="rId85"/>
    <p:sldId id="327" r:id="rId86"/>
    <p:sldId id="337" r:id="rId87"/>
    <p:sldId id="331" r:id="rId88"/>
    <p:sldId id="332" r:id="rId89"/>
    <p:sldId id="333" r:id="rId90"/>
    <p:sldId id="334" r:id="rId91"/>
    <p:sldId id="335" r:id="rId92"/>
    <p:sldId id="338" r:id="rId93"/>
    <p:sldId id="339" r:id="rId94"/>
    <p:sldId id="340" r:id="rId95"/>
    <p:sldId id="341" r:id="rId96"/>
    <p:sldId id="342" r:id="rId97"/>
    <p:sldId id="343" r:id="rId98"/>
    <p:sldId id="344" r:id="rId99"/>
    <p:sldId id="346" r:id="rId100"/>
    <p:sldId id="396" r:id="rId101"/>
    <p:sldId id="345" r:id="rId102"/>
    <p:sldId id="347" r:id="rId103"/>
    <p:sldId id="348" r:id="rId104"/>
    <p:sldId id="386" r:id="rId105"/>
    <p:sldId id="350" r:id="rId106"/>
    <p:sldId id="387" r:id="rId107"/>
    <p:sldId id="349" r:id="rId108"/>
    <p:sldId id="351" r:id="rId109"/>
    <p:sldId id="377"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6" r:id="rId124"/>
    <p:sldId id="367" r:id="rId125"/>
    <p:sldId id="368" r:id="rId126"/>
    <p:sldId id="369" r:id="rId127"/>
    <p:sldId id="370" r:id="rId128"/>
    <p:sldId id="371" r:id="rId129"/>
    <p:sldId id="372" r:id="rId130"/>
    <p:sldId id="373" r:id="rId131"/>
    <p:sldId id="374" r:id="rId132"/>
    <p:sldId id="375" r:id="rId133"/>
    <p:sldId id="376" r:id="rId134"/>
    <p:sldId id="378" r:id="rId1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00"/>
    <a:srgbClr val="00FF00"/>
    <a:srgbClr val="33CC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09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7EC3733-0019-4790-B18A-85C238910AD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2BC7F5CA-7873-421B-8F49-4FCA2792A150}" type="slidenum">
              <a:rPr lang="en-US" smtClean="0"/>
              <a:pPr/>
              <a:t>12</a:t>
            </a:fld>
            <a:endParaRPr lang="en-US" smtClean="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xfrm>
            <a:off x="914400" y="4343400"/>
            <a:ext cx="5029200" cy="4114800"/>
          </a:xfrm>
          <a:noFill/>
          <a:ln/>
        </p:spPr>
        <p:txBody>
          <a:bodyPr/>
          <a:lstStyle/>
          <a:p>
            <a:pPr eaLnBrk="1" hangingPunct="1"/>
            <a:endParaRPr lang="en-US" sz="8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p>
            <a:fld id="{F75DC0B4-08C9-48EF-A0B1-4D3F32675B42}" type="slidenum">
              <a:rPr lang="en-US" smtClean="0"/>
              <a:pPr/>
              <a:t>86</a:t>
            </a:fld>
            <a:endParaRPr lang="en-US"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p>
            <a:fld id="{C28AB2FC-983F-4E47-9DF2-3461F472FFC6}" type="slidenum">
              <a:rPr lang="en-US" smtClean="0"/>
              <a:pPr/>
              <a:t>98</a:t>
            </a:fld>
            <a:endParaRPr lang="en-US" smtClean="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46837FEB-1EBC-4059-835F-C471EC8BCB51}" type="slidenum">
              <a:rPr lang="en-US" smtClean="0"/>
              <a:pPr/>
              <a:t>13</a:t>
            </a:fld>
            <a:endParaRPr lang="en-US" smtClean="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xfrm>
            <a:off x="914400" y="4343400"/>
            <a:ext cx="5029200" cy="4114800"/>
          </a:xfrm>
          <a:noFill/>
          <a:ln/>
        </p:spPr>
        <p:txBody>
          <a:bodyPr/>
          <a:lstStyle/>
          <a:p>
            <a:pPr eaLnBrk="1" hangingPunct="1"/>
            <a:endParaRPr lang="en-US" sz="8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BC8D089C-F4A4-4CBC-956B-94EDBDD3936D}" type="slidenum">
              <a:rPr lang="en-US" smtClean="0"/>
              <a:pPr/>
              <a:t>14</a:t>
            </a:fld>
            <a:endParaRPr lang="en-US"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xfrm>
            <a:off x="914400" y="4343400"/>
            <a:ext cx="5029200" cy="4114800"/>
          </a:xfrm>
          <a:noFill/>
          <a:ln/>
        </p:spPr>
        <p:txBody>
          <a:bodyPr/>
          <a:lstStyle/>
          <a:p>
            <a:pPr eaLnBrk="1" hangingPunct="1"/>
            <a:endParaRPr lang="en-US" sz="8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E20D093D-4A70-4BD3-9270-9AA7CF400E6F}" type="slidenum">
              <a:rPr lang="en-US" smtClean="0"/>
              <a:pPr/>
              <a:t>18</a:t>
            </a:fld>
            <a:endParaRPr lang="en-US" smtClean="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xfrm>
            <a:off x="914400" y="4343400"/>
            <a:ext cx="5029200" cy="4114800"/>
          </a:xfrm>
          <a:noFill/>
          <a:ln/>
        </p:spPr>
        <p:txBody>
          <a:bodyPr/>
          <a:lstStyle/>
          <a:p>
            <a:pPr eaLnBrk="1" hangingPunct="1"/>
            <a:endParaRPr lang="en-US" sz="7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D204F494-CCEB-4262-8FE5-866CDF2AF8DE}" type="slidenum">
              <a:rPr lang="en-US" smtClean="0"/>
              <a:pPr/>
              <a:t>25</a:t>
            </a:fld>
            <a:endParaRPr lang="en-US" smtClean="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A258F11D-0C90-4C37-83F5-F4CB65BB55F6}" type="slidenum">
              <a:rPr lang="en-US" smtClean="0"/>
              <a:pPr/>
              <a:t>28</a:t>
            </a:fld>
            <a:endParaRPr lang="en-US" smtClean="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p>
            <a:fld id="{C833D75A-9E98-4624-BA7D-E86863BD726D}" type="slidenum">
              <a:rPr lang="en-US" smtClean="0"/>
              <a:pPr/>
              <a:t>29</a:t>
            </a:fld>
            <a:endParaRPr lang="en-US" smtClean="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77B0D357-3D99-43C6-A381-9BB5255FA69F}" type="slidenum">
              <a:rPr lang="en-US" smtClean="0"/>
              <a:pPr/>
              <a:t>30</a:t>
            </a:fld>
            <a:endParaRPr lang="en-US" smtClean="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xfrm>
            <a:off x="914400" y="4343400"/>
            <a:ext cx="5029200" cy="4114800"/>
          </a:xfrm>
          <a:noFill/>
          <a:ln/>
        </p:spPr>
        <p:txBody>
          <a:bodyPr/>
          <a:lstStyle/>
          <a:p>
            <a:pPr eaLnBrk="1" hangingPunct="1"/>
            <a:r>
              <a:rPr lang="en-US" sz="800" smtClean="0"/>
              <a:t>The J–shaped curve of exponential growth is characteristic of some populations that are introduced into a new or unfilled environment or whose numbers have been drastically reduced by a catastrophic event and are rebounding. The graph illustrates the exponential population growth that occurred in the population of elephants in Kruger National Park, South Africa, after they were protected from hunting. After approximately 60 years of exponential growth, the large number of elephants had caused enough damage to the park vegetation that a collapse in the elephant food supply was likely, leading to an end to population growth through starvation. To protect other species and the park ecosystem before that happened, park managers began limiting the elephant population by using birth control and exporting elephants to other countries.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6019DFAA-74F2-4CA9-A01C-783C77376F7B}" type="slidenum">
              <a:rPr lang="en-US" smtClean="0"/>
              <a:pPr/>
              <a:t>46</a:t>
            </a:fld>
            <a:endParaRPr lang="en-US" smtClean="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5F8B36-9AD6-4C0D-BAD2-CE1BA45CC86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0C1B85-7BEF-4163-90CA-5746CA91933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23BEA8-86F8-4345-A2FD-6CF169A7CD6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06373-E2F7-4B87-8675-0D34EBDAD22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39879-80E4-41BB-9464-73CD686D399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F5BB6E-1953-4D1E-8D10-01FD3FF434A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0A814B-E53A-4DF1-BBCC-7176B5D06BE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3FFFF3-0793-4A24-B180-D828AA1EB46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364E40-2E00-4D44-A798-144832070FC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F14299-C7CF-43B8-9090-2F14EAD2AC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156B2E-9A1C-4D20-BD63-F0153D4E952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FF00"/>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D2D18B6-E531-4FC7-80A8-CA0018E59D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80.gi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11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7.xml"/><Relationship Id="rId5" Type="http://schemas.openxmlformats.org/officeDocument/2006/relationships/image" Target="../media/image199.jpeg"/><Relationship Id="rId4" Type="http://schemas.openxmlformats.org/officeDocument/2006/relationships/image" Target="../media/image198.jpeg"/></Relationships>
</file>

<file path=ppt/slides/_rels/slide11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203.jpeg"/><Relationship Id="rId4" Type="http://schemas.openxmlformats.org/officeDocument/2006/relationships/image" Target="../media/image202.jpeg"/></Relationships>
</file>

<file path=ppt/slides/_rels/slide11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 Id="rId4" Type="http://schemas.openxmlformats.org/officeDocument/2006/relationships/image" Target="../media/image206.png"/></Relationships>
</file>

<file path=ppt/slides/_rels/slide11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7.xml"/><Relationship Id="rId5" Type="http://schemas.openxmlformats.org/officeDocument/2006/relationships/image" Target="../media/image210.jpeg"/><Relationship Id="rId4" Type="http://schemas.openxmlformats.org/officeDocument/2006/relationships/image" Target="../media/image209.jpeg"/></Relationships>
</file>

<file path=ppt/slides/_rels/slide119.xml.rels><?xml version="1.0" encoding="UTF-8" standalone="yes"?>
<Relationships xmlns="http://schemas.openxmlformats.org/package/2006/relationships"><Relationship Id="rId3" Type="http://schemas.openxmlformats.org/officeDocument/2006/relationships/image" Target="../media/image212.jpeg"/><Relationship Id="rId7" Type="http://schemas.openxmlformats.org/officeDocument/2006/relationships/image" Target="../media/image204.png"/><Relationship Id="rId2" Type="http://schemas.openxmlformats.org/officeDocument/2006/relationships/image" Target="../media/image211.jpeg"/><Relationship Id="rId1" Type="http://schemas.openxmlformats.org/officeDocument/2006/relationships/slideLayout" Target="../slideLayouts/slideLayout7.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png"/><Relationship Id="rId1" Type="http://schemas.openxmlformats.org/officeDocument/2006/relationships/slideLayout" Target="../slideLayouts/slideLayout7.xml"/><Relationship Id="rId4" Type="http://schemas.openxmlformats.org/officeDocument/2006/relationships/image" Target="../media/image218.png"/></Relationships>
</file>

<file path=ppt/slides/_rels/slide12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slideLayout" Target="../slideLayouts/slideLayout7.xml"/><Relationship Id="rId5" Type="http://schemas.openxmlformats.org/officeDocument/2006/relationships/image" Target="../media/image173.png"/><Relationship Id="rId4" Type="http://schemas.openxmlformats.org/officeDocument/2006/relationships/image" Target="../media/image221.png"/></Relationships>
</file>

<file path=ppt/slides/_rels/slide12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 Id="rId6" Type="http://schemas.openxmlformats.org/officeDocument/2006/relationships/image" Target="../media/image225.jpeg"/><Relationship Id="rId5" Type="http://schemas.openxmlformats.org/officeDocument/2006/relationships/image" Target="../media/image216.png"/><Relationship Id="rId4" Type="http://schemas.openxmlformats.org/officeDocument/2006/relationships/image" Target="../media/image224.jpeg"/></Relationships>
</file>

<file path=ppt/slides/_rels/slide12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7.xml"/><Relationship Id="rId4" Type="http://schemas.openxmlformats.org/officeDocument/2006/relationships/image" Target="../media/image228.png"/></Relationships>
</file>

<file path=ppt/slides/_rels/slide12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7.xml"/><Relationship Id="rId5" Type="http://schemas.openxmlformats.org/officeDocument/2006/relationships/image" Target="../media/image232.jpeg"/><Relationship Id="rId4" Type="http://schemas.openxmlformats.org/officeDocument/2006/relationships/image" Target="../media/image231.jpeg"/></Relationships>
</file>

<file path=ppt/slides/_rels/slide125.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4.jpeg"/><Relationship Id="rId7" Type="http://schemas.openxmlformats.org/officeDocument/2006/relationships/image" Target="../media/image237.png"/><Relationship Id="rId2" Type="http://schemas.openxmlformats.org/officeDocument/2006/relationships/image" Target="../media/image233.jpeg"/><Relationship Id="rId1" Type="http://schemas.openxmlformats.org/officeDocument/2006/relationships/slideLayout" Target="../slideLayouts/slideLayout7.xml"/><Relationship Id="rId6" Type="http://schemas.openxmlformats.org/officeDocument/2006/relationships/image" Target="../media/image236.jpeg"/><Relationship Id="rId5" Type="http://schemas.openxmlformats.org/officeDocument/2006/relationships/image" Target="../media/image227.png"/><Relationship Id="rId4" Type="http://schemas.openxmlformats.org/officeDocument/2006/relationships/image" Target="../media/image235.jpeg"/></Relationships>
</file>

<file path=ppt/slides/_rels/slide126.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png"/><Relationship Id="rId1" Type="http://schemas.openxmlformats.org/officeDocument/2006/relationships/slideLayout" Target="../slideLayouts/slideLayout7.xml"/><Relationship Id="rId4" Type="http://schemas.openxmlformats.org/officeDocument/2006/relationships/image" Target="../media/image241.png"/></Relationships>
</file>

<file path=ppt/slides/_rels/slide12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jpeg"/><Relationship Id="rId1" Type="http://schemas.openxmlformats.org/officeDocument/2006/relationships/slideLayout" Target="../slideLayouts/slideLayout7.xml"/><Relationship Id="rId4" Type="http://schemas.openxmlformats.org/officeDocument/2006/relationships/image" Target="../media/image244.png"/></Relationships>
</file>

<file path=ppt/slides/_rels/slide128.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7.xml"/><Relationship Id="rId5" Type="http://schemas.openxmlformats.org/officeDocument/2006/relationships/image" Target="../media/image241.png"/><Relationship Id="rId4" Type="http://schemas.openxmlformats.org/officeDocument/2006/relationships/image" Target="../media/image247.jpeg"/></Relationships>
</file>

<file path=ppt/slides/_rels/slide129.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7.xml"/><Relationship Id="rId5" Type="http://schemas.openxmlformats.org/officeDocument/2006/relationships/image" Target="../media/image241.png"/><Relationship Id="rId4" Type="http://schemas.openxmlformats.org/officeDocument/2006/relationships/image" Target="../media/image25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54.jpeg"/><Relationship Id="rId7" Type="http://schemas.openxmlformats.org/officeDocument/2006/relationships/image" Target="../media/image258.jpeg"/><Relationship Id="rId2" Type="http://schemas.openxmlformats.org/officeDocument/2006/relationships/image" Target="../media/image253.jpeg"/><Relationship Id="rId1" Type="http://schemas.openxmlformats.org/officeDocument/2006/relationships/slideLayout" Target="../slideLayouts/slideLayout7.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jpeg"/></Relationships>
</file>

<file path=ppt/slides/_rels/slide133.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7.xml"/><Relationship Id="rId6" Type="http://schemas.openxmlformats.org/officeDocument/2006/relationships/image" Target="../media/image262.jpeg"/><Relationship Id="rId5" Type="http://schemas.openxmlformats.org/officeDocument/2006/relationships/image" Target="../media/image251.png"/><Relationship Id="rId4" Type="http://schemas.openxmlformats.org/officeDocument/2006/relationships/image" Target="../media/image261.jpeg"/></Relationships>
</file>

<file path=ppt/slides/_rels/slide134.xml.rels><?xml version="1.0" encoding="UTF-8" standalone="yes"?>
<Relationships xmlns="http://schemas.openxmlformats.org/package/2006/relationships"><Relationship Id="rId3" Type="http://schemas.openxmlformats.org/officeDocument/2006/relationships/image" Target="../media/image263.wmf"/><Relationship Id="rId2" Type="http://schemas.openxmlformats.org/officeDocument/2006/relationships/hyperlink" Target="Ecology%20MONSTER%20Quiz.notebook"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3.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hyperlink" Target="http://images.google.com/imgres?imgurl=http://www.qctimes.com/content/articles/2006/06/25/features/home_garden/doc449e1b2e3c05a495657839_thumb.jpg&amp;imgrefurl=http://www.qctimes.com/articles/2006/06/25/features/home_garden/doc449e1b2e3c05a495657839.txt&amp;h=363&amp;w=409&amp;sz=20&amp;hl=en&amp;start=6&amp;um=1&amp;tbnid=8x3tnwCEiQmWDM:&amp;tbnh=111&amp;tbnw=125&amp;prev=/images?q=japanese+beetles&amp;um=1&amp;hl=en&amp;rlz=1T4RNWN_enUS253US253&amp;sa=N" TargetMode="Externa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slide" Target="slide15.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hyperlink" Target="http://en.wikipedia.org/wiki/Image:Reed_warbler_cuckoo.jpg"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18.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hyperlink" Target="http://whyevolutionistrue.wordpress.com/2010/07/05/the-problem-of-warning-coloration/minolta-digital-camera/" TargetMode="External"/><Relationship Id="rId5" Type="http://schemas.openxmlformats.org/officeDocument/2006/relationships/image" Target="../media/image117.jpeg"/><Relationship Id="rId4" Type="http://schemas.openxmlformats.org/officeDocument/2006/relationships/hyperlink" Target="http://whyevolutionistrue.wordpress.com/2010/07/05/the-problem-of-warning-coloration/skunk_babies-2/"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whyevolutionistrue.wordpress.com/2010/07/05/the-problem-of-warning-coloration/blue-ringed-octopus-1-1/" TargetMode="External"/><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8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www.animalpicturesarchive.com/Arch06/1166755422.jpg"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audio" Target="../media/audio3.wav"/><Relationship Id="rId7" Type="http://schemas.openxmlformats.org/officeDocument/2006/relationships/image" Target="../media/image15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jpeg"/><Relationship Id="rId4" Type="http://schemas.openxmlformats.org/officeDocument/2006/relationships/image" Target="../media/image152.png"/><Relationship Id="rId9" Type="http://schemas.openxmlformats.org/officeDocument/2006/relationships/image" Target="../media/image157.jpeg"/></Relationships>
</file>

<file path=ppt/slides/_rels/slide8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7.xml"/><Relationship Id="rId5" Type="http://schemas.openxmlformats.org/officeDocument/2006/relationships/image" Target="../media/image173.png"/><Relationship Id="rId4" Type="http://schemas.openxmlformats.org/officeDocument/2006/relationships/image" Target="../media/image172.png"/></Relationships>
</file>

<file path=ppt/slides/_rels/slide9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audio" Target="../media/audio3.wav"/></Relationships>
</file>

<file path=ppt/slides/_rels/slide9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7" descr="zdc5pbhhuv"/>
          <p:cNvPicPr>
            <a:picLocks noChangeAspect="1" noChangeArrowheads="1"/>
          </p:cNvPicPr>
          <p:nvPr/>
        </p:nvPicPr>
        <p:blipFill>
          <a:blip r:embed="rId2" cstate="print"/>
          <a:srcRect/>
          <a:stretch>
            <a:fillRect/>
          </a:stretch>
        </p:blipFill>
        <p:spPr bwMode="auto">
          <a:xfrm>
            <a:off x="1295400" y="1219200"/>
            <a:ext cx="6629400" cy="5297488"/>
          </a:xfrm>
          <a:prstGeom prst="rect">
            <a:avLst/>
          </a:prstGeom>
          <a:noFill/>
          <a:ln w="9525">
            <a:noFill/>
            <a:miter lim="800000"/>
            <a:headEnd/>
            <a:tailEnd/>
          </a:ln>
        </p:spPr>
      </p:pic>
      <p:sp>
        <p:nvSpPr>
          <p:cNvPr id="14338" name="WordArt 5"/>
          <p:cNvSpPr>
            <a:spLocks noChangeArrowheads="1" noChangeShapeType="1" noTextEdit="1"/>
          </p:cNvSpPr>
          <p:nvPr/>
        </p:nvSpPr>
        <p:spPr bwMode="auto">
          <a:xfrm>
            <a:off x="381000" y="304800"/>
            <a:ext cx="8229600" cy="1143000"/>
          </a:xfrm>
          <a:prstGeom prst="rect">
            <a:avLst/>
          </a:prstGeom>
        </p:spPr>
        <p:txBody>
          <a:bodyPr wrap="none" fromWordArt="1">
            <a:prstTxWarp prst="textPlain">
              <a:avLst>
                <a:gd name="adj" fmla="val 50000"/>
              </a:avLst>
            </a:prstTxWarp>
          </a:bodyPr>
          <a:lstStyle/>
          <a:p>
            <a:pPr algn="ctr"/>
            <a:r>
              <a:rPr lang="en-US" sz="3600" kern="10">
                <a:ln w="34925">
                  <a:solidFill>
                    <a:srgbClr val="000000"/>
                  </a:solidFill>
                  <a:round/>
                  <a:headEnd/>
                  <a:tailEnd/>
                </a:ln>
                <a:solidFill>
                  <a:srgbClr val="FFFF99"/>
                </a:solidFill>
                <a:latin typeface="Bodoni MT Black"/>
              </a:rPr>
              <a:t>ECOLOGY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2" cstate="print"/>
          <a:srcRect/>
          <a:stretch>
            <a:fillRect/>
          </a:stretch>
        </p:blipFill>
        <p:spPr bwMode="auto">
          <a:xfrm>
            <a:off x="0" y="-76200"/>
            <a:ext cx="9144000" cy="1539875"/>
          </a:xfrm>
          <a:prstGeom prst="rect">
            <a:avLst/>
          </a:prstGeom>
          <a:noFill/>
          <a:ln w="9525">
            <a:noFill/>
            <a:miter lim="800000"/>
            <a:headEnd/>
            <a:tailEnd/>
          </a:ln>
        </p:spPr>
      </p:pic>
      <p:grpSp>
        <p:nvGrpSpPr>
          <p:cNvPr id="24578" name="Group 5"/>
          <p:cNvGrpSpPr>
            <a:grpSpLocks/>
          </p:cNvGrpSpPr>
          <p:nvPr/>
        </p:nvGrpSpPr>
        <p:grpSpPr bwMode="auto">
          <a:xfrm>
            <a:off x="914400" y="1143000"/>
            <a:ext cx="7467600" cy="3657600"/>
            <a:chOff x="1440" y="2160"/>
            <a:chExt cx="7920" cy="4236"/>
          </a:xfrm>
        </p:grpSpPr>
        <p:pic>
          <p:nvPicPr>
            <p:cNvPr id="24579" name="Picture 6" descr="52-22-AgeStructures-L"/>
            <p:cNvPicPr>
              <a:picLocks noChangeAspect="1" noChangeArrowheads="1"/>
            </p:cNvPicPr>
            <p:nvPr/>
          </p:nvPicPr>
          <p:blipFill>
            <a:blip r:embed="rId3" cstate="print"/>
            <a:srcRect b="4907"/>
            <a:stretch>
              <a:fillRect/>
            </a:stretch>
          </p:blipFill>
          <p:spPr bwMode="auto">
            <a:xfrm>
              <a:off x="1440" y="2160"/>
              <a:ext cx="7920" cy="4236"/>
            </a:xfrm>
            <a:prstGeom prst="rect">
              <a:avLst/>
            </a:prstGeom>
            <a:noFill/>
            <a:ln w="9525">
              <a:noFill/>
              <a:miter lim="800000"/>
              <a:headEnd/>
              <a:tailEnd/>
            </a:ln>
          </p:spPr>
        </p:pic>
        <p:sp>
          <p:nvSpPr>
            <p:cNvPr id="24580" name="Rectangle 7"/>
            <p:cNvSpPr>
              <a:spLocks noChangeArrowheads="1"/>
            </p:cNvSpPr>
            <p:nvPr/>
          </p:nvSpPr>
          <p:spPr bwMode="auto">
            <a:xfrm>
              <a:off x="1980" y="2160"/>
              <a:ext cx="7380" cy="360"/>
            </a:xfrm>
            <a:prstGeom prst="rect">
              <a:avLst/>
            </a:prstGeom>
            <a:solidFill>
              <a:srgbClr val="FFFFFF"/>
            </a:solidFill>
            <a:ln w="9525">
              <a:noFill/>
              <a:miter lim="800000"/>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sheppardsoftware.com/content/animals/kidscorner/images/foodchain/simplechain.gif"/>
          <p:cNvPicPr>
            <a:picLocks noChangeAspect="1" noChangeArrowheads="1"/>
          </p:cNvPicPr>
          <p:nvPr/>
        </p:nvPicPr>
        <p:blipFill>
          <a:blip r:embed="rId2" cstate="print"/>
          <a:srcRect/>
          <a:stretch>
            <a:fillRect/>
          </a:stretch>
        </p:blipFill>
        <p:spPr bwMode="auto">
          <a:xfrm>
            <a:off x="304800" y="1943099"/>
            <a:ext cx="6653670" cy="2705101"/>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5"/>
          <p:cNvPicPr>
            <a:picLocks noChangeAspect="1" noChangeArrowheads="1"/>
          </p:cNvPicPr>
          <p:nvPr/>
        </p:nvPicPr>
        <p:blipFill>
          <a:blip r:embed="rId2" cstate="print"/>
          <a:srcRect/>
          <a:stretch>
            <a:fillRect/>
          </a:stretch>
        </p:blipFill>
        <p:spPr bwMode="auto">
          <a:xfrm>
            <a:off x="0" y="381000"/>
            <a:ext cx="9144000" cy="3425825"/>
          </a:xfrm>
          <a:prstGeom prst="rect">
            <a:avLst/>
          </a:prstGeom>
          <a:noFill/>
          <a:ln w="9525">
            <a:noFill/>
            <a:miter lim="800000"/>
            <a:headEnd/>
            <a:tailEnd/>
          </a:ln>
        </p:spPr>
      </p:pic>
      <p:sp>
        <p:nvSpPr>
          <p:cNvPr id="131074" name="WordArt 4"/>
          <p:cNvSpPr>
            <a:spLocks noChangeArrowheads="1" noChangeShapeType="1" noTextEdit="1"/>
          </p:cNvSpPr>
          <p:nvPr/>
        </p:nvSpPr>
        <p:spPr bwMode="auto">
          <a:xfrm>
            <a:off x="228600" y="228600"/>
            <a:ext cx="3581400" cy="457200"/>
          </a:xfrm>
          <a:prstGeom prst="rect">
            <a:avLst/>
          </a:prstGeom>
        </p:spPr>
        <p:txBody>
          <a:bodyPr wrap="none" fromWordArt="1">
            <a:prstTxWarp prst="textPlain">
              <a:avLst>
                <a:gd name="adj" fmla="val 50000"/>
              </a:avLst>
            </a:prstTxWarp>
          </a:bodyPr>
          <a:lstStyle/>
          <a:p>
            <a:pPr algn="ctr"/>
            <a:r>
              <a:rPr lang="en-US" sz="2400" kern="10">
                <a:ln w="25400">
                  <a:solidFill>
                    <a:srgbClr val="000000"/>
                  </a:solidFill>
                  <a:round/>
                  <a:headEnd/>
                  <a:tailEnd/>
                </a:ln>
                <a:solidFill>
                  <a:srgbClr val="FFFF00"/>
                </a:solidFill>
                <a:latin typeface="Cooper Black"/>
              </a:rPr>
              <a:t>Ecosystems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p:cNvPicPr>
            <a:picLocks noChangeAspect="1" noChangeArrowheads="1"/>
          </p:cNvPicPr>
          <p:nvPr/>
        </p:nvPicPr>
        <p:blipFill>
          <a:blip r:embed="rId2" cstate="print"/>
          <a:srcRect/>
          <a:stretch>
            <a:fillRect/>
          </a:stretch>
        </p:blipFill>
        <p:spPr bwMode="auto">
          <a:xfrm>
            <a:off x="0" y="325438"/>
            <a:ext cx="9144000" cy="2341562"/>
          </a:xfrm>
          <a:prstGeom prst="rect">
            <a:avLst/>
          </a:prstGeom>
          <a:noFill/>
          <a:ln w="9525">
            <a:noFill/>
            <a:miter lim="800000"/>
            <a:headEnd/>
            <a:tailEnd/>
          </a:ln>
        </p:spPr>
      </p:pic>
      <p:pic>
        <p:nvPicPr>
          <p:cNvPr id="101378" name="Picture 2" descr="Food Chain - This Is The Way We Eat Everything"/>
          <p:cNvPicPr>
            <a:picLocks noChangeAspect="1" noChangeArrowheads="1"/>
          </p:cNvPicPr>
          <p:nvPr/>
        </p:nvPicPr>
        <p:blipFill>
          <a:blip r:embed="rId3" cstate="print"/>
          <a:srcRect/>
          <a:stretch>
            <a:fillRect/>
          </a:stretch>
        </p:blipFill>
        <p:spPr bwMode="auto">
          <a:xfrm>
            <a:off x="0" y="2904134"/>
            <a:ext cx="5257800" cy="3953866"/>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4"/>
          <p:cNvPicPr>
            <a:picLocks noChangeAspect="1" noChangeArrowheads="1"/>
          </p:cNvPicPr>
          <p:nvPr/>
        </p:nvPicPr>
        <p:blipFill>
          <a:blip r:embed="rId2" cstate="print"/>
          <a:srcRect/>
          <a:stretch>
            <a:fillRect/>
          </a:stretch>
        </p:blipFill>
        <p:spPr bwMode="auto">
          <a:xfrm>
            <a:off x="0" y="457200"/>
            <a:ext cx="9144000" cy="182245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descr="feedin5"/>
          <p:cNvPicPr>
            <a:picLocks noChangeAspect="1" noChangeArrowheads="1"/>
          </p:cNvPicPr>
          <p:nvPr/>
        </p:nvPicPr>
        <p:blipFill>
          <a:blip r:embed="rId2" cstate="print"/>
          <a:srcRect/>
          <a:stretch>
            <a:fillRect/>
          </a:stretch>
        </p:blipFill>
        <p:spPr bwMode="auto">
          <a:xfrm>
            <a:off x="1600200" y="966788"/>
            <a:ext cx="6172200" cy="4748212"/>
          </a:xfrm>
          <a:prstGeom prst="rect">
            <a:avLst/>
          </a:prstGeom>
          <a:noFill/>
          <a:ln w="9525">
            <a:noFill/>
            <a:miter lim="800000"/>
            <a:headEnd/>
            <a:tailEnd/>
          </a:ln>
        </p:spPr>
      </p:pic>
      <p:sp>
        <p:nvSpPr>
          <p:cNvPr id="134146" name="WordArt 6"/>
          <p:cNvSpPr>
            <a:spLocks noChangeArrowheads="1" noChangeShapeType="1" noTextEdit="1"/>
          </p:cNvSpPr>
          <p:nvPr/>
        </p:nvSpPr>
        <p:spPr bwMode="auto">
          <a:xfrm>
            <a:off x="304800" y="304800"/>
            <a:ext cx="6096000" cy="523875"/>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Regents Guarantee?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8485"/>
                                        </p:tgtEl>
                                        <p:attrNameLst>
                                          <p:attrName>style.visibility</p:attrName>
                                        </p:attrNameLst>
                                      </p:cBhvr>
                                      <p:to>
                                        <p:strVal val="visible"/>
                                      </p:to>
                                    </p:set>
                                    <p:animEffect transition="in" filter="checkerboard(across)">
                                      <p:cBhvr>
                                        <p:cTn id="7" dur="500"/>
                                        <p:tgtEl>
                                          <p:spTgt spid="148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p:cNvPicPr>
            <a:picLocks noChangeAspect="1" noChangeArrowheads="1"/>
          </p:cNvPicPr>
          <p:nvPr/>
        </p:nvPicPr>
        <p:blipFill>
          <a:blip r:embed="rId2" cstate="print"/>
          <a:srcRect/>
          <a:stretch>
            <a:fillRect/>
          </a:stretch>
        </p:blipFill>
        <p:spPr bwMode="auto">
          <a:xfrm>
            <a:off x="1789113" y="304800"/>
            <a:ext cx="5907087" cy="6400800"/>
          </a:xfrm>
          <a:prstGeom prst="rect">
            <a:avLst/>
          </a:prstGeom>
          <a:noFill/>
          <a:ln w="34925">
            <a:solidFill>
              <a:schemeClr val="tx1"/>
            </a:solid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5" descr="steaknachosbellgrande"/>
          <p:cNvPicPr>
            <a:picLocks noChangeAspect="1" noChangeArrowheads="1"/>
          </p:cNvPicPr>
          <p:nvPr/>
        </p:nvPicPr>
        <p:blipFill>
          <a:blip r:embed="rId2" cstate="print"/>
          <a:srcRect/>
          <a:stretch>
            <a:fillRect/>
          </a:stretch>
        </p:blipFill>
        <p:spPr bwMode="auto">
          <a:xfrm>
            <a:off x="1143000" y="838200"/>
            <a:ext cx="7086600" cy="4929188"/>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p:cNvPicPr>
            <a:picLocks noChangeAspect="1" noChangeArrowheads="1"/>
          </p:cNvPicPr>
          <p:nvPr/>
        </p:nvPicPr>
        <p:blipFill>
          <a:blip r:embed="rId2" cstate="print"/>
          <a:srcRect/>
          <a:stretch>
            <a:fillRect/>
          </a:stretch>
        </p:blipFill>
        <p:spPr bwMode="auto">
          <a:xfrm>
            <a:off x="0" y="0"/>
            <a:ext cx="7543800" cy="14478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4"/>
          <p:cNvPicPr>
            <a:picLocks noChangeAspect="1" noChangeArrowheads="1"/>
          </p:cNvPicPr>
          <p:nvPr/>
        </p:nvPicPr>
        <p:blipFill>
          <a:blip r:embed="rId2" cstate="print"/>
          <a:srcRect/>
          <a:stretch>
            <a:fillRect/>
          </a:stretch>
        </p:blipFill>
        <p:spPr bwMode="auto">
          <a:xfrm>
            <a:off x="0" y="0"/>
            <a:ext cx="3733800" cy="1490663"/>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p:cNvPicPr>
            <a:picLocks noChangeAspect="1" noChangeArrowheads="1"/>
          </p:cNvPicPr>
          <p:nvPr/>
        </p:nvPicPr>
        <p:blipFill>
          <a:blip r:embed="rId2" cstate="print"/>
          <a:srcRect/>
          <a:stretch>
            <a:fillRect/>
          </a:stretch>
        </p:blipFill>
        <p:spPr bwMode="auto">
          <a:xfrm>
            <a:off x="0" y="0"/>
            <a:ext cx="6096000" cy="1152525"/>
          </a:xfrm>
          <a:prstGeom prst="rect">
            <a:avLst/>
          </a:prstGeom>
          <a:noFill/>
          <a:ln w="9525">
            <a:noFill/>
            <a:miter lim="800000"/>
            <a:headEnd/>
            <a:tailEnd/>
          </a:ln>
        </p:spPr>
      </p:pic>
      <p:pic>
        <p:nvPicPr>
          <p:cNvPr id="25602" name="Picture 5"/>
          <p:cNvPicPr>
            <a:picLocks noChangeAspect="1" noChangeArrowheads="1"/>
          </p:cNvPicPr>
          <p:nvPr/>
        </p:nvPicPr>
        <p:blipFill>
          <a:blip r:embed="rId3" cstate="print"/>
          <a:srcRect/>
          <a:stretch>
            <a:fillRect/>
          </a:stretch>
        </p:blipFill>
        <p:spPr bwMode="auto">
          <a:xfrm>
            <a:off x="533400" y="946150"/>
            <a:ext cx="8382000" cy="231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4"/>
          <p:cNvPicPr>
            <a:picLocks noChangeAspect="1" noChangeArrowheads="1"/>
          </p:cNvPicPr>
          <p:nvPr/>
        </p:nvPicPr>
        <p:blipFill>
          <a:blip r:embed="rId2" cstate="print"/>
          <a:srcRect/>
          <a:stretch>
            <a:fillRect/>
          </a:stretch>
        </p:blipFill>
        <p:spPr bwMode="auto">
          <a:xfrm>
            <a:off x="0" y="0"/>
            <a:ext cx="7772400" cy="2093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4"/>
          <p:cNvPicPr>
            <a:picLocks noChangeAspect="1" noChangeArrowheads="1"/>
          </p:cNvPicPr>
          <p:nvPr/>
        </p:nvPicPr>
        <p:blipFill>
          <a:blip r:embed="rId2" cstate="print">
            <a:clrChange>
              <a:clrFrom>
                <a:srgbClr val="FFFFFF"/>
              </a:clrFrom>
              <a:clrTo>
                <a:srgbClr val="FFFFFF">
                  <a:alpha val="0"/>
                </a:srgbClr>
              </a:clrTo>
            </a:clrChange>
          </a:blip>
          <a:srcRect l="22501" r="23625"/>
          <a:stretch>
            <a:fillRect/>
          </a:stretch>
        </p:blipFill>
        <p:spPr bwMode="auto">
          <a:xfrm>
            <a:off x="2324100" y="0"/>
            <a:ext cx="4927600" cy="68580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4"/>
          <p:cNvPicPr>
            <a:picLocks noChangeAspect="1" noChangeArrowheads="1"/>
          </p:cNvPicPr>
          <p:nvPr/>
        </p:nvPicPr>
        <p:blipFill>
          <a:blip r:embed="rId2" cstate="print"/>
          <a:srcRect/>
          <a:stretch>
            <a:fillRect/>
          </a:stretch>
        </p:blipFill>
        <p:spPr bwMode="auto">
          <a:xfrm>
            <a:off x="0" y="0"/>
            <a:ext cx="9144000" cy="5802313"/>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2700000" scaled="1"/>
        </a:gra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ctrTitle"/>
          </p:nvPr>
        </p:nvSpPr>
        <p:spPr>
          <a:xfrm>
            <a:off x="533400" y="2514600"/>
            <a:ext cx="8229600" cy="1143000"/>
          </a:xfrm>
        </p:spPr>
        <p:txBody>
          <a:bodyPr/>
          <a:lstStyle/>
          <a:p>
            <a:pPr eaLnBrk="1" hangingPunct="1"/>
            <a:r>
              <a:rPr lang="en-US" sz="11500" b="1" smtClean="0"/>
              <a:t>V. BIOMES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2700000" scaled="1"/>
        </a:gradFill>
        <a:effectLst/>
      </p:bgPr>
    </p:bg>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print"/>
          <a:srcRect/>
          <a:stretch>
            <a:fillRect/>
          </a:stretch>
        </p:blipFill>
        <p:spPr bwMode="auto">
          <a:xfrm>
            <a:off x="228600" y="3978275"/>
            <a:ext cx="8610600" cy="2662238"/>
          </a:xfrm>
          <a:prstGeom prst="rect">
            <a:avLst/>
          </a:prstGeom>
          <a:noFill/>
          <a:ln w="9525">
            <a:noFill/>
            <a:miter lim="800000"/>
            <a:headEnd/>
            <a:tailEnd/>
          </a:ln>
        </p:spPr>
      </p:pic>
      <p:pic>
        <p:nvPicPr>
          <p:cNvPr id="144387" name="Picture 3" descr="desert001"/>
          <p:cNvPicPr>
            <a:picLocks noChangeAspect="1" noChangeArrowheads="1"/>
          </p:cNvPicPr>
          <p:nvPr/>
        </p:nvPicPr>
        <p:blipFill>
          <a:blip r:embed="rId3" cstate="print"/>
          <a:srcRect/>
          <a:stretch>
            <a:fillRect/>
          </a:stretch>
        </p:blipFill>
        <p:spPr bwMode="auto">
          <a:xfrm>
            <a:off x="266700" y="1355725"/>
            <a:ext cx="3543300" cy="2530475"/>
          </a:xfrm>
          <a:prstGeom prst="rect">
            <a:avLst/>
          </a:prstGeom>
          <a:noFill/>
          <a:ln w="9525">
            <a:noFill/>
            <a:miter lim="800000"/>
            <a:headEnd/>
            <a:tailEnd/>
          </a:ln>
        </p:spPr>
      </p:pic>
      <p:pic>
        <p:nvPicPr>
          <p:cNvPr id="144388" name="Picture 4" descr="desert_location_map001"/>
          <p:cNvPicPr>
            <a:picLocks noChangeAspect="1" noChangeArrowheads="1"/>
          </p:cNvPicPr>
          <p:nvPr/>
        </p:nvPicPr>
        <p:blipFill>
          <a:blip r:embed="rId4" cstate="print"/>
          <a:srcRect/>
          <a:stretch>
            <a:fillRect/>
          </a:stretch>
        </p:blipFill>
        <p:spPr bwMode="auto">
          <a:xfrm>
            <a:off x="3886200" y="823913"/>
            <a:ext cx="5029200" cy="3062287"/>
          </a:xfrm>
          <a:prstGeom prst="rect">
            <a:avLst/>
          </a:prstGeom>
          <a:solidFill>
            <a:schemeClr val="bg1"/>
          </a:solidFill>
          <a:ln w="9525">
            <a:noFill/>
            <a:miter lim="800000"/>
            <a:headEnd/>
            <a:tailEnd/>
          </a:ln>
        </p:spPr>
      </p:pic>
      <p:sp>
        <p:nvSpPr>
          <p:cNvPr id="117765" name="WordArt 5"/>
          <p:cNvSpPr>
            <a:spLocks noChangeArrowheads="1" noChangeShapeType="1" noTextEdit="1"/>
          </p:cNvSpPr>
          <p:nvPr/>
        </p:nvSpPr>
        <p:spPr bwMode="auto">
          <a:xfrm>
            <a:off x="228600" y="381000"/>
            <a:ext cx="3429000" cy="6477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9933"/>
                </a:solidFill>
                <a:latin typeface="Bernard MT Condensed"/>
              </a:rPr>
              <a:t>DESERT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checkerboard(across)">
                                      <p:cBhvr>
                                        <p:cTn id="7" dur="500"/>
                                        <p:tgtEl>
                                          <p:spTgt spid="117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2700000" scaled="1"/>
        </a:gradFill>
        <a:effectLst/>
      </p:bgPr>
    </p:bg>
    <p:spTree>
      <p:nvGrpSpPr>
        <p:cNvPr id="1" name=""/>
        <p:cNvGrpSpPr/>
        <p:nvPr/>
      </p:nvGrpSpPr>
      <p:grpSpPr>
        <a:xfrm>
          <a:off x="0" y="0"/>
          <a:ext cx="0" cy="0"/>
          <a:chOff x="0" y="0"/>
          <a:chExt cx="0" cy="0"/>
        </a:xfrm>
      </p:grpSpPr>
      <p:pic>
        <p:nvPicPr>
          <p:cNvPr id="145410" name="Picture 2" descr="Desert pierres sable"/>
          <p:cNvPicPr>
            <a:picLocks noChangeAspect="1" noChangeArrowheads="1"/>
          </p:cNvPicPr>
          <p:nvPr/>
        </p:nvPicPr>
        <p:blipFill>
          <a:blip r:embed="rId2" cstate="print"/>
          <a:srcRect/>
          <a:stretch>
            <a:fillRect/>
          </a:stretch>
        </p:blipFill>
        <p:spPr bwMode="auto">
          <a:xfrm>
            <a:off x="5029200" y="0"/>
            <a:ext cx="4191000" cy="3143250"/>
          </a:xfrm>
          <a:prstGeom prst="rect">
            <a:avLst/>
          </a:prstGeom>
          <a:noFill/>
          <a:ln w="9525">
            <a:noFill/>
            <a:miter lim="800000"/>
            <a:headEnd/>
            <a:tailEnd/>
          </a:ln>
        </p:spPr>
      </p:pic>
      <p:sp>
        <p:nvSpPr>
          <p:cNvPr id="145411" name="WordArt 3"/>
          <p:cNvSpPr>
            <a:spLocks noChangeArrowheads="1" noChangeShapeType="1" noTextEdit="1"/>
          </p:cNvSpPr>
          <p:nvPr/>
        </p:nvSpPr>
        <p:spPr bwMode="auto">
          <a:xfrm rot="-5400000">
            <a:off x="-600075" y="4257675"/>
            <a:ext cx="3257550" cy="14478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FF66"/>
                </a:solidFill>
                <a:latin typeface="Bernard MT Condensed"/>
              </a:rPr>
              <a:t>PLANTS</a:t>
            </a:r>
          </a:p>
        </p:txBody>
      </p:sp>
      <p:grpSp>
        <p:nvGrpSpPr>
          <p:cNvPr id="145412" name="Group 4"/>
          <p:cNvGrpSpPr>
            <a:grpSpLocks/>
          </p:cNvGrpSpPr>
          <p:nvPr/>
        </p:nvGrpSpPr>
        <p:grpSpPr bwMode="auto">
          <a:xfrm>
            <a:off x="152400" y="700087"/>
            <a:ext cx="4038600" cy="2043113"/>
            <a:chOff x="96" y="192"/>
            <a:chExt cx="2544" cy="1287"/>
          </a:xfrm>
        </p:grpSpPr>
        <p:sp>
          <p:nvSpPr>
            <p:cNvPr id="145417" name="Text Box 5"/>
            <p:cNvSpPr txBox="1">
              <a:spLocks noChangeArrowheads="1"/>
            </p:cNvSpPr>
            <p:nvPr/>
          </p:nvSpPr>
          <p:spPr bwMode="auto">
            <a:xfrm>
              <a:off x="96" y="192"/>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Temp. -</a:t>
              </a:r>
            </a:p>
          </p:txBody>
        </p:sp>
        <p:sp>
          <p:nvSpPr>
            <p:cNvPr id="145418" name="Text Box 6"/>
            <p:cNvSpPr txBox="1">
              <a:spLocks noChangeArrowheads="1"/>
            </p:cNvSpPr>
            <p:nvPr/>
          </p:nvSpPr>
          <p:spPr bwMode="auto">
            <a:xfrm>
              <a:off x="96" y="624"/>
              <a:ext cx="2496" cy="327"/>
            </a:xfrm>
            <a:prstGeom prst="rect">
              <a:avLst/>
            </a:prstGeom>
            <a:noFill/>
            <a:ln w="9525">
              <a:noFill/>
              <a:miter lim="800000"/>
              <a:headEnd/>
              <a:tailEnd/>
            </a:ln>
          </p:spPr>
          <p:txBody>
            <a:bodyPr>
              <a:spAutoFit/>
            </a:bodyPr>
            <a:lstStyle/>
            <a:p>
              <a:pPr>
                <a:spcBef>
                  <a:spcPct val="50000"/>
                </a:spcBef>
              </a:pPr>
              <a:r>
                <a:rPr lang="en-US" sz="2800" b="1" dirty="0" err="1">
                  <a:latin typeface="Times New Roman" pitchFamily="18" charset="0"/>
                </a:rPr>
                <a:t>Percip</a:t>
              </a:r>
              <a:r>
                <a:rPr lang="en-US" sz="2800" b="1" dirty="0">
                  <a:latin typeface="Times New Roman" pitchFamily="18" charset="0"/>
                </a:rPr>
                <a:t>. – </a:t>
              </a:r>
            </a:p>
          </p:txBody>
        </p:sp>
        <p:sp>
          <p:nvSpPr>
            <p:cNvPr id="145419" name="Text Box 7"/>
            <p:cNvSpPr txBox="1">
              <a:spLocks noChangeArrowheads="1"/>
            </p:cNvSpPr>
            <p:nvPr/>
          </p:nvSpPr>
          <p:spPr bwMode="auto">
            <a:xfrm>
              <a:off x="144" y="1152"/>
              <a:ext cx="2496" cy="327"/>
            </a:xfrm>
            <a:prstGeom prst="rect">
              <a:avLst/>
            </a:prstGeom>
            <a:noFill/>
            <a:ln w="9525">
              <a:noFill/>
              <a:miter lim="800000"/>
              <a:headEnd/>
              <a:tailEnd/>
            </a:ln>
          </p:spPr>
          <p:txBody>
            <a:bodyPr>
              <a:spAutoFit/>
            </a:bodyPr>
            <a:lstStyle/>
            <a:p>
              <a:pPr>
                <a:spcBef>
                  <a:spcPct val="50000"/>
                </a:spcBef>
              </a:pPr>
              <a:endParaRPr lang="en-US" sz="2800" b="1">
                <a:latin typeface="Times New Roman" pitchFamily="18" charset="0"/>
              </a:endParaRPr>
            </a:p>
          </p:txBody>
        </p:sp>
      </p:grpSp>
      <p:grpSp>
        <p:nvGrpSpPr>
          <p:cNvPr id="118792" name="Group 8"/>
          <p:cNvGrpSpPr>
            <a:grpSpLocks/>
          </p:cNvGrpSpPr>
          <p:nvPr/>
        </p:nvGrpSpPr>
        <p:grpSpPr bwMode="auto">
          <a:xfrm>
            <a:off x="1992313" y="3200400"/>
            <a:ext cx="7075487" cy="3581400"/>
            <a:chOff x="1255" y="2016"/>
            <a:chExt cx="4457" cy="2256"/>
          </a:xfrm>
        </p:grpSpPr>
        <p:pic>
          <p:nvPicPr>
            <p:cNvPr id="145414" name="Picture 9" descr="prickly-pear-cactus"/>
            <p:cNvPicPr>
              <a:picLocks noChangeAspect="1" noChangeArrowheads="1"/>
            </p:cNvPicPr>
            <p:nvPr/>
          </p:nvPicPr>
          <p:blipFill>
            <a:blip r:embed="rId3" cstate="print"/>
            <a:srcRect/>
            <a:stretch>
              <a:fillRect/>
            </a:stretch>
          </p:blipFill>
          <p:spPr bwMode="auto">
            <a:xfrm>
              <a:off x="2256" y="2652"/>
              <a:ext cx="2160" cy="1620"/>
            </a:xfrm>
            <a:prstGeom prst="rect">
              <a:avLst/>
            </a:prstGeom>
            <a:noFill/>
            <a:ln w="9525">
              <a:noFill/>
              <a:miter lim="800000"/>
              <a:headEnd/>
              <a:tailEnd/>
            </a:ln>
          </p:spPr>
        </p:pic>
        <p:pic>
          <p:nvPicPr>
            <p:cNvPr id="145415" name="Picture 10" descr="saguaro"/>
            <p:cNvPicPr>
              <a:picLocks noChangeAspect="1" noChangeArrowheads="1"/>
            </p:cNvPicPr>
            <p:nvPr/>
          </p:nvPicPr>
          <p:blipFill>
            <a:blip r:embed="rId4" cstate="print"/>
            <a:srcRect/>
            <a:stretch>
              <a:fillRect/>
            </a:stretch>
          </p:blipFill>
          <p:spPr bwMode="auto">
            <a:xfrm>
              <a:off x="1255" y="2016"/>
              <a:ext cx="1049" cy="2256"/>
            </a:xfrm>
            <a:prstGeom prst="rect">
              <a:avLst/>
            </a:prstGeom>
            <a:noFill/>
            <a:ln w="9525">
              <a:noFill/>
              <a:miter lim="800000"/>
              <a:headEnd/>
              <a:tailEnd/>
            </a:ln>
          </p:spPr>
        </p:pic>
        <p:pic>
          <p:nvPicPr>
            <p:cNvPr id="145416" name="Picture 11" descr="barrelcactus"/>
            <p:cNvPicPr>
              <a:picLocks noChangeAspect="1" noChangeArrowheads="1"/>
            </p:cNvPicPr>
            <p:nvPr/>
          </p:nvPicPr>
          <p:blipFill>
            <a:blip r:embed="rId5" cstate="print"/>
            <a:srcRect/>
            <a:stretch>
              <a:fillRect/>
            </a:stretch>
          </p:blipFill>
          <p:spPr bwMode="auto">
            <a:xfrm>
              <a:off x="4080" y="2656"/>
              <a:ext cx="1632" cy="161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8792"/>
                                        </p:tgtEl>
                                        <p:attrNameLst>
                                          <p:attrName>style.visibility</p:attrName>
                                        </p:attrNameLst>
                                      </p:cBhvr>
                                      <p:to>
                                        <p:strVal val="visible"/>
                                      </p:to>
                                    </p:set>
                                    <p:animEffect transition="in" filter="checkerboard(across)">
                                      <p:cBhvr>
                                        <p:cTn id="7" dur="500"/>
                                        <p:tgtEl>
                                          <p:spTgt spid="118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2700000" scaled="1"/>
        </a:gradFill>
        <a:effectLst/>
      </p:bgPr>
    </p:bg>
    <p:spTree>
      <p:nvGrpSpPr>
        <p:cNvPr id="1" name=""/>
        <p:cNvGrpSpPr/>
        <p:nvPr/>
      </p:nvGrpSpPr>
      <p:grpSpPr>
        <a:xfrm>
          <a:off x="0" y="0"/>
          <a:ext cx="0" cy="0"/>
          <a:chOff x="0" y="0"/>
          <a:chExt cx="0" cy="0"/>
        </a:xfrm>
      </p:grpSpPr>
      <p:sp>
        <p:nvSpPr>
          <p:cNvPr id="146434" name="WordArt 2"/>
          <p:cNvSpPr>
            <a:spLocks noChangeArrowheads="1" noChangeShapeType="1" noTextEdit="1"/>
          </p:cNvSpPr>
          <p:nvPr/>
        </p:nvSpPr>
        <p:spPr bwMode="auto">
          <a:xfrm>
            <a:off x="171450" y="228600"/>
            <a:ext cx="2800350" cy="9906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9933"/>
                </a:solidFill>
                <a:latin typeface="Bernard MT Condensed"/>
              </a:rPr>
              <a:t>ANIMALS</a:t>
            </a:r>
          </a:p>
        </p:txBody>
      </p:sp>
      <p:pic>
        <p:nvPicPr>
          <p:cNvPr id="119811" name="Picture 3" descr="desert_tortoise"/>
          <p:cNvPicPr>
            <a:picLocks noChangeAspect="1" noChangeArrowheads="1"/>
          </p:cNvPicPr>
          <p:nvPr/>
        </p:nvPicPr>
        <p:blipFill>
          <a:blip r:embed="rId2" cstate="print"/>
          <a:srcRect/>
          <a:stretch>
            <a:fillRect/>
          </a:stretch>
        </p:blipFill>
        <p:spPr bwMode="auto">
          <a:xfrm>
            <a:off x="6591300" y="2236788"/>
            <a:ext cx="2552700" cy="2106612"/>
          </a:xfrm>
          <a:prstGeom prst="rect">
            <a:avLst/>
          </a:prstGeom>
          <a:noFill/>
          <a:ln w="9525">
            <a:noFill/>
            <a:miter lim="800000"/>
            <a:headEnd/>
            <a:tailEnd/>
          </a:ln>
        </p:spPr>
      </p:pic>
      <p:pic>
        <p:nvPicPr>
          <p:cNvPr id="119812" name="Picture 4" descr="Colorado Desert Sidewinder"/>
          <p:cNvPicPr>
            <a:picLocks noChangeAspect="1" noChangeArrowheads="1"/>
          </p:cNvPicPr>
          <p:nvPr/>
        </p:nvPicPr>
        <p:blipFill>
          <a:blip r:embed="rId3" cstate="print"/>
          <a:srcRect/>
          <a:stretch>
            <a:fillRect/>
          </a:stretch>
        </p:blipFill>
        <p:spPr bwMode="auto">
          <a:xfrm>
            <a:off x="2971800" y="1862138"/>
            <a:ext cx="3124200" cy="2557462"/>
          </a:xfrm>
          <a:prstGeom prst="rect">
            <a:avLst/>
          </a:prstGeom>
          <a:noFill/>
          <a:ln w="9525">
            <a:noFill/>
            <a:miter lim="800000"/>
            <a:headEnd/>
            <a:tailEnd/>
          </a:ln>
        </p:spPr>
      </p:pic>
      <p:pic>
        <p:nvPicPr>
          <p:cNvPr id="119813" name="Picture 5" descr="desert_kangaroo_rat"/>
          <p:cNvPicPr>
            <a:picLocks noChangeAspect="1" noChangeArrowheads="1"/>
          </p:cNvPicPr>
          <p:nvPr/>
        </p:nvPicPr>
        <p:blipFill>
          <a:blip r:embed="rId4" cstate="print"/>
          <a:srcRect/>
          <a:stretch>
            <a:fillRect/>
          </a:stretch>
        </p:blipFill>
        <p:spPr bwMode="auto">
          <a:xfrm>
            <a:off x="6324600" y="0"/>
            <a:ext cx="2819400" cy="2144713"/>
          </a:xfrm>
          <a:prstGeom prst="rect">
            <a:avLst/>
          </a:prstGeom>
          <a:noFill/>
          <a:ln w="9525">
            <a:noFill/>
            <a:miter lim="800000"/>
            <a:headEnd/>
            <a:tailEnd/>
          </a:ln>
        </p:spPr>
      </p:pic>
      <p:pic>
        <p:nvPicPr>
          <p:cNvPr id="119814" name="Picture 6" descr="armadillo_lizard2"/>
          <p:cNvPicPr>
            <a:picLocks noChangeAspect="1" noChangeArrowheads="1"/>
          </p:cNvPicPr>
          <p:nvPr/>
        </p:nvPicPr>
        <p:blipFill>
          <a:blip r:embed="rId5" cstate="print"/>
          <a:srcRect/>
          <a:stretch>
            <a:fillRect/>
          </a:stretch>
        </p:blipFill>
        <p:spPr bwMode="auto">
          <a:xfrm>
            <a:off x="0" y="1841500"/>
            <a:ext cx="2895600" cy="2551113"/>
          </a:xfrm>
          <a:prstGeom prst="rect">
            <a:avLst/>
          </a:prstGeom>
          <a:noFill/>
          <a:ln w="9525">
            <a:noFill/>
            <a:miter lim="800000"/>
            <a:headEnd/>
            <a:tailEnd/>
          </a:ln>
        </p:spPr>
      </p:pic>
      <p:pic>
        <p:nvPicPr>
          <p:cNvPr id="146439" name="Picture 7"/>
          <p:cNvPicPr>
            <a:picLocks noChangeAspect="1" noChangeArrowheads="1"/>
          </p:cNvPicPr>
          <p:nvPr/>
        </p:nvPicPr>
        <p:blipFill>
          <a:blip r:embed="rId6" cstate="print"/>
          <a:srcRect/>
          <a:stretch>
            <a:fillRect/>
          </a:stretch>
        </p:blipFill>
        <p:spPr bwMode="auto">
          <a:xfrm>
            <a:off x="0" y="4406900"/>
            <a:ext cx="7924800" cy="2451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9813"/>
                                        </p:tgtEl>
                                        <p:attrNameLst>
                                          <p:attrName>style.visibility</p:attrName>
                                        </p:attrNameLst>
                                      </p:cBhvr>
                                      <p:to>
                                        <p:strVal val="visible"/>
                                      </p:to>
                                    </p:set>
                                    <p:animEffect transition="in" filter="blinds(horizontal)">
                                      <p:cBhvr>
                                        <p:cTn id="7" dur="500"/>
                                        <p:tgtEl>
                                          <p:spTgt spid="1198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9814"/>
                                        </p:tgtEl>
                                        <p:attrNameLst>
                                          <p:attrName>style.visibility</p:attrName>
                                        </p:attrNameLst>
                                      </p:cBhvr>
                                      <p:to>
                                        <p:strVal val="visible"/>
                                      </p:to>
                                    </p:set>
                                    <p:animEffect transition="in" filter="blinds(horizontal)">
                                      <p:cBhvr>
                                        <p:cTn id="12" dur="500"/>
                                        <p:tgtEl>
                                          <p:spTgt spid="1198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9812"/>
                                        </p:tgtEl>
                                        <p:attrNameLst>
                                          <p:attrName>style.visibility</p:attrName>
                                        </p:attrNameLst>
                                      </p:cBhvr>
                                      <p:to>
                                        <p:strVal val="visible"/>
                                      </p:to>
                                    </p:set>
                                    <p:animEffect transition="in" filter="blinds(horizontal)">
                                      <p:cBhvr>
                                        <p:cTn id="17" dur="500"/>
                                        <p:tgtEl>
                                          <p:spTgt spid="1198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9811"/>
                                        </p:tgtEl>
                                        <p:attrNameLst>
                                          <p:attrName>style.visibility</p:attrName>
                                        </p:attrNameLst>
                                      </p:cBhvr>
                                      <p:to>
                                        <p:strVal val="visible"/>
                                      </p:to>
                                    </p:set>
                                    <p:animEffect transition="in" filter="blinds(horizontal)">
                                      <p:cBhvr>
                                        <p:cTn id="22" dur="500"/>
                                        <p:tgtEl>
                                          <p:spTgt spid="119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noChangeArrowheads="1"/>
          </p:cNvPicPr>
          <p:nvPr/>
        </p:nvPicPr>
        <p:blipFill>
          <a:blip r:embed="rId2" cstate="print"/>
          <a:srcRect/>
          <a:stretch>
            <a:fillRect/>
          </a:stretch>
        </p:blipFill>
        <p:spPr bwMode="auto">
          <a:xfrm>
            <a:off x="228600" y="3816350"/>
            <a:ext cx="8610600" cy="2825750"/>
          </a:xfrm>
          <a:prstGeom prst="rect">
            <a:avLst/>
          </a:prstGeom>
          <a:noFill/>
          <a:ln w="9525">
            <a:noFill/>
            <a:miter lim="800000"/>
            <a:headEnd/>
            <a:tailEnd/>
          </a:ln>
        </p:spPr>
      </p:pic>
      <p:pic>
        <p:nvPicPr>
          <p:cNvPr id="147458" name="Picture 3"/>
          <p:cNvPicPr>
            <a:picLocks noChangeAspect="1" noChangeArrowheads="1"/>
          </p:cNvPicPr>
          <p:nvPr/>
        </p:nvPicPr>
        <p:blipFill>
          <a:blip r:embed="rId3" cstate="print"/>
          <a:srcRect/>
          <a:stretch>
            <a:fillRect/>
          </a:stretch>
        </p:blipFill>
        <p:spPr bwMode="auto">
          <a:xfrm>
            <a:off x="304800" y="1600200"/>
            <a:ext cx="3200400" cy="2133600"/>
          </a:xfrm>
          <a:prstGeom prst="rect">
            <a:avLst/>
          </a:prstGeom>
          <a:noFill/>
          <a:ln w="9525">
            <a:noFill/>
            <a:miter lim="800000"/>
            <a:headEnd/>
            <a:tailEnd/>
          </a:ln>
        </p:spPr>
      </p:pic>
      <p:pic>
        <p:nvPicPr>
          <p:cNvPr id="147459" name="Picture 4" descr="rainforest_location_map001"/>
          <p:cNvPicPr>
            <a:picLocks noChangeAspect="1" noChangeArrowheads="1"/>
          </p:cNvPicPr>
          <p:nvPr/>
        </p:nvPicPr>
        <p:blipFill>
          <a:blip r:embed="rId4" cstate="print"/>
          <a:srcRect/>
          <a:stretch>
            <a:fillRect/>
          </a:stretch>
        </p:blipFill>
        <p:spPr bwMode="auto">
          <a:xfrm>
            <a:off x="3657600" y="395288"/>
            <a:ext cx="5486400" cy="3338512"/>
          </a:xfrm>
          <a:prstGeom prst="rect">
            <a:avLst/>
          </a:prstGeom>
          <a:noFill/>
          <a:ln w="9525">
            <a:noFill/>
            <a:miter lim="800000"/>
            <a:headEnd/>
            <a:tailEnd/>
          </a:ln>
        </p:spPr>
      </p:pic>
      <p:sp>
        <p:nvSpPr>
          <p:cNvPr id="120837" name="WordArt 5"/>
          <p:cNvSpPr>
            <a:spLocks noChangeArrowheads="1" noChangeShapeType="1" noTextEdit="1"/>
          </p:cNvSpPr>
          <p:nvPr/>
        </p:nvSpPr>
        <p:spPr bwMode="auto">
          <a:xfrm>
            <a:off x="228600" y="381000"/>
            <a:ext cx="3962400" cy="6477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FF66"/>
                </a:solidFill>
                <a:latin typeface="Bernard MT Condensed"/>
              </a:rPr>
              <a:t>RAINFOREST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checkerboard(across)">
                                      <p:cBhvr>
                                        <p:cTn id="7" dur="5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WordArt 2"/>
          <p:cNvSpPr>
            <a:spLocks noChangeArrowheads="1" noChangeShapeType="1" noTextEdit="1"/>
          </p:cNvSpPr>
          <p:nvPr/>
        </p:nvSpPr>
        <p:spPr bwMode="auto">
          <a:xfrm rot="-5400000">
            <a:off x="-676275" y="4486275"/>
            <a:ext cx="3105150" cy="11430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FF66"/>
                </a:solidFill>
                <a:latin typeface="Bernard MT Condensed"/>
              </a:rPr>
              <a:t>PLANTS</a:t>
            </a:r>
          </a:p>
        </p:txBody>
      </p:sp>
      <p:pic>
        <p:nvPicPr>
          <p:cNvPr id="148482" name="Picture 3" descr="rainforest"/>
          <p:cNvPicPr>
            <a:picLocks noChangeAspect="1" noChangeArrowheads="1"/>
          </p:cNvPicPr>
          <p:nvPr/>
        </p:nvPicPr>
        <p:blipFill>
          <a:blip r:embed="rId2" cstate="print"/>
          <a:srcRect/>
          <a:stretch>
            <a:fillRect/>
          </a:stretch>
        </p:blipFill>
        <p:spPr bwMode="auto">
          <a:xfrm>
            <a:off x="4953000" y="0"/>
            <a:ext cx="4191000" cy="2776538"/>
          </a:xfrm>
          <a:prstGeom prst="rect">
            <a:avLst/>
          </a:prstGeom>
          <a:noFill/>
          <a:ln w="9525">
            <a:noFill/>
            <a:miter lim="800000"/>
            <a:headEnd/>
            <a:tailEnd/>
          </a:ln>
        </p:spPr>
      </p:pic>
      <p:pic>
        <p:nvPicPr>
          <p:cNvPr id="121860" name="Picture 4" descr="flower"/>
          <p:cNvPicPr>
            <a:picLocks noChangeAspect="1" noChangeArrowheads="1"/>
          </p:cNvPicPr>
          <p:nvPr/>
        </p:nvPicPr>
        <p:blipFill>
          <a:blip r:embed="rId3" cstate="print"/>
          <a:srcRect/>
          <a:stretch>
            <a:fillRect/>
          </a:stretch>
        </p:blipFill>
        <p:spPr bwMode="auto">
          <a:xfrm>
            <a:off x="6578600" y="3581400"/>
            <a:ext cx="2565400" cy="3200400"/>
          </a:xfrm>
          <a:prstGeom prst="rect">
            <a:avLst/>
          </a:prstGeom>
          <a:noFill/>
          <a:ln w="9525">
            <a:noFill/>
            <a:miter lim="800000"/>
            <a:headEnd/>
            <a:tailEnd/>
          </a:ln>
        </p:spPr>
      </p:pic>
      <p:grpSp>
        <p:nvGrpSpPr>
          <p:cNvPr id="121861" name="Group 5"/>
          <p:cNvGrpSpPr>
            <a:grpSpLocks/>
          </p:cNvGrpSpPr>
          <p:nvPr/>
        </p:nvGrpSpPr>
        <p:grpSpPr bwMode="auto">
          <a:xfrm>
            <a:off x="1905000" y="3821113"/>
            <a:ext cx="4419600" cy="2960687"/>
            <a:chOff x="1200" y="2407"/>
            <a:chExt cx="2784" cy="1865"/>
          </a:xfrm>
        </p:grpSpPr>
        <p:pic>
          <p:nvPicPr>
            <p:cNvPr id="148489" name="Picture 6" descr="coconut"/>
            <p:cNvPicPr>
              <a:picLocks noChangeAspect="1" noChangeArrowheads="1"/>
            </p:cNvPicPr>
            <p:nvPr/>
          </p:nvPicPr>
          <p:blipFill>
            <a:blip r:embed="rId4" cstate="print"/>
            <a:srcRect/>
            <a:stretch>
              <a:fillRect/>
            </a:stretch>
          </p:blipFill>
          <p:spPr bwMode="auto">
            <a:xfrm>
              <a:off x="1200" y="2407"/>
              <a:ext cx="1382" cy="1865"/>
            </a:xfrm>
            <a:prstGeom prst="rect">
              <a:avLst/>
            </a:prstGeom>
            <a:noFill/>
            <a:ln w="9525">
              <a:noFill/>
              <a:miter lim="800000"/>
              <a:headEnd/>
              <a:tailEnd/>
            </a:ln>
          </p:spPr>
        </p:pic>
        <p:pic>
          <p:nvPicPr>
            <p:cNvPr id="148490" name="Picture 7" descr="samauma"/>
            <p:cNvPicPr>
              <a:picLocks noChangeAspect="1" noChangeArrowheads="1"/>
            </p:cNvPicPr>
            <p:nvPr/>
          </p:nvPicPr>
          <p:blipFill>
            <a:blip r:embed="rId5" cstate="print"/>
            <a:srcRect/>
            <a:stretch>
              <a:fillRect/>
            </a:stretch>
          </p:blipFill>
          <p:spPr bwMode="auto">
            <a:xfrm>
              <a:off x="2659" y="2407"/>
              <a:ext cx="1325" cy="1865"/>
            </a:xfrm>
            <a:prstGeom prst="rect">
              <a:avLst/>
            </a:prstGeom>
            <a:noFill/>
            <a:ln w="9525">
              <a:noFill/>
              <a:miter lim="800000"/>
              <a:headEnd/>
              <a:tailEnd/>
            </a:ln>
          </p:spPr>
        </p:pic>
      </p:grpSp>
      <p:grpSp>
        <p:nvGrpSpPr>
          <p:cNvPr id="148485" name="Group 8"/>
          <p:cNvGrpSpPr>
            <a:grpSpLocks/>
          </p:cNvGrpSpPr>
          <p:nvPr/>
        </p:nvGrpSpPr>
        <p:grpSpPr bwMode="auto">
          <a:xfrm>
            <a:off x="152400" y="304800"/>
            <a:ext cx="4038600" cy="2043113"/>
            <a:chOff x="96" y="192"/>
            <a:chExt cx="2544" cy="1287"/>
          </a:xfrm>
        </p:grpSpPr>
        <p:sp>
          <p:nvSpPr>
            <p:cNvPr id="148486" name="Text Box 9"/>
            <p:cNvSpPr txBox="1">
              <a:spLocks noChangeArrowheads="1"/>
            </p:cNvSpPr>
            <p:nvPr/>
          </p:nvSpPr>
          <p:spPr bwMode="auto">
            <a:xfrm>
              <a:off x="96" y="192"/>
              <a:ext cx="2496" cy="327"/>
            </a:xfrm>
            <a:prstGeom prst="rect">
              <a:avLst/>
            </a:prstGeom>
            <a:noFill/>
            <a:ln w="9525">
              <a:noFill/>
              <a:miter lim="800000"/>
              <a:headEnd/>
              <a:tailEnd/>
            </a:ln>
          </p:spPr>
          <p:txBody>
            <a:bodyPr>
              <a:spAutoFit/>
            </a:bodyPr>
            <a:lstStyle/>
            <a:p>
              <a:pPr>
                <a:spcBef>
                  <a:spcPct val="50000"/>
                </a:spcBef>
              </a:pPr>
              <a:endParaRPr lang="en-US" sz="2800" b="1">
                <a:latin typeface="Times New Roman" pitchFamily="18" charset="0"/>
              </a:endParaRPr>
            </a:p>
          </p:txBody>
        </p:sp>
        <p:sp>
          <p:nvSpPr>
            <p:cNvPr id="148487" name="Text Box 10"/>
            <p:cNvSpPr txBox="1">
              <a:spLocks noChangeArrowheads="1"/>
            </p:cNvSpPr>
            <p:nvPr/>
          </p:nvSpPr>
          <p:spPr bwMode="auto">
            <a:xfrm>
              <a:off x="96" y="624"/>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Temp – </a:t>
              </a:r>
            </a:p>
          </p:txBody>
        </p:sp>
        <p:sp>
          <p:nvSpPr>
            <p:cNvPr id="148488" name="Text Box 11"/>
            <p:cNvSpPr txBox="1">
              <a:spLocks noChangeArrowheads="1"/>
            </p:cNvSpPr>
            <p:nvPr/>
          </p:nvSpPr>
          <p:spPr bwMode="auto">
            <a:xfrm>
              <a:off x="144" y="1152"/>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Percip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checkerboard(across)">
                                      <p:cBhvr>
                                        <p:cTn id="7" dur="500"/>
                                        <p:tgtEl>
                                          <p:spTgt spid="12186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1860"/>
                                        </p:tgtEl>
                                        <p:attrNameLst>
                                          <p:attrName>style.visibility</p:attrName>
                                        </p:attrNameLst>
                                      </p:cBhvr>
                                      <p:to>
                                        <p:strVal val="visible"/>
                                      </p:to>
                                    </p:set>
                                    <p:animEffect transition="in" filter="checkerboard(across)">
                                      <p:cBhvr>
                                        <p:cTn id="12" dur="500"/>
                                        <p:tgtEl>
                                          <p:spTgt spid="12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WordArt 2"/>
          <p:cNvSpPr>
            <a:spLocks noChangeArrowheads="1" noChangeShapeType="1" noTextEdit="1"/>
          </p:cNvSpPr>
          <p:nvPr/>
        </p:nvSpPr>
        <p:spPr bwMode="auto">
          <a:xfrm>
            <a:off x="171450" y="228600"/>
            <a:ext cx="3333750" cy="8382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FF66"/>
                </a:solidFill>
                <a:latin typeface="Bernard MT Condensed"/>
              </a:rPr>
              <a:t>ANIMALS</a:t>
            </a:r>
          </a:p>
        </p:txBody>
      </p:sp>
      <p:pic>
        <p:nvPicPr>
          <p:cNvPr id="122883" name="Picture 3" descr="toco_toucan"/>
          <p:cNvPicPr>
            <a:picLocks noChangeAspect="1" noChangeArrowheads="1"/>
          </p:cNvPicPr>
          <p:nvPr/>
        </p:nvPicPr>
        <p:blipFill>
          <a:blip r:embed="rId2" cstate="print"/>
          <a:srcRect/>
          <a:stretch>
            <a:fillRect/>
          </a:stretch>
        </p:blipFill>
        <p:spPr bwMode="auto">
          <a:xfrm>
            <a:off x="6827838" y="0"/>
            <a:ext cx="2322512" cy="2895600"/>
          </a:xfrm>
          <a:prstGeom prst="rect">
            <a:avLst/>
          </a:prstGeom>
          <a:noFill/>
          <a:ln w="9525">
            <a:noFill/>
            <a:miter lim="800000"/>
            <a:headEnd/>
            <a:tailEnd/>
          </a:ln>
        </p:spPr>
      </p:pic>
      <p:grpSp>
        <p:nvGrpSpPr>
          <p:cNvPr id="122884" name="Group 4"/>
          <p:cNvGrpSpPr>
            <a:grpSpLocks/>
          </p:cNvGrpSpPr>
          <p:nvPr/>
        </p:nvGrpSpPr>
        <p:grpSpPr bwMode="auto">
          <a:xfrm>
            <a:off x="0" y="1184275"/>
            <a:ext cx="5257800" cy="3311525"/>
            <a:chOff x="0" y="746"/>
            <a:chExt cx="3312" cy="2086"/>
          </a:xfrm>
        </p:grpSpPr>
        <p:pic>
          <p:nvPicPr>
            <p:cNvPr id="149511" name="Picture 5" descr="goldenlion_tamarin"/>
            <p:cNvPicPr>
              <a:picLocks noChangeAspect="1" noChangeArrowheads="1"/>
            </p:cNvPicPr>
            <p:nvPr/>
          </p:nvPicPr>
          <p:blipFill>
            <a:blip r:embed="rId3" cstate="print"/>
            <a:srcRect/>
            <a:stretch>
              <a:fillRect/>
            </a:stretch>
          </p:blipFill>
          <p:spPr bwMode="auto">
            <a:xfrm>
              <a:off x="1632" y="1152"/>
              <a:ext cx="1680" cy="1680"/>
            </a:xfrm>
            <a:prstGeom prst="rect">
              <a:avLst/>
            </a:prstGeom>
            <a:noFill/>
            <a:ln w="9525">
              <a:noFill/>
              <a:miter lim="800000"/>
              <a:headEnd/>
              <a:tailEnd/>
            </a:ln>
          </p:spPr>
        </p:pic>
        <p:pic>
          <p:nvPicPr>
            <p:cNvPr id="149512" name="Picture 6" descr="slender_loris2"/>
            <p:cNvPicPr>
              <a:picLocks noChangeAspect="1" noChangeArrowheads="1"/>
            </p:cNvPicPr>
            <p:nvPr/>
          </p:nvPicPr>
          <p:blipFill>
            <a:blip r:embed="rId4" cstate="print"/>
            <a:srcRect/>
            <a:stretch>
              <a:fillRect/>
            </a:stretch>
          </p:blipFill>
          <p:spPr bwMode="auto">
            <a:xfrm>
              <a:off x="0" y="746"/>
              <a:ext cx="1586" cy="2086"/>
            </a:xfrm>
            <a:prstGeom prst="rect">
              <a:avLst/>
            </a:prstGeom>
            <a:noFill/>
            <a:ln w="9525">
              <a:noFill/>
              <a:miter lim="800000"/>
              <a:headEnd/>
              <a:tailEnd/>
            </a:ln>
          </p:spPr>
        </p:pic>
      </p:grpSp>
      <p:pic>
        <p:nvPicPr>
          <p:cNvPr id="122887" name="Picture 7" descr="Colorful Rainforest Tree Frog"/>
          <p:cNvPicPr>
            <a:picLocks noChangeAspect="1" noChangeArrowheads="1"/>
          </p:cNvPicPr>
          <p:nvPr/>
        </p:nvPicPr>
        <p:blipFill>
          <a:blip r:embed="rId5" cstate="print"/>
          <a:srcRect/>
          <a:stretch>
            <a:fillRect/>
          </a:stretch>
        </p:blipFill>
        <p:spPr bwMode="auto">
          <a:xfrm>
            <a:off x="4038600" y="-39688"/>
            <a:ext cx="2819400" cy="2211388"/>
          </a:xfrm>
          <a:prstGeom prst="rect">
            <a:avLst/>
          </a:prstGeom>
          <a:noFill/>
          <a:ln w="9525">
            <a:noFill/>
            <a:miter lim="800000"/>
            <a:headEnd/>
            <a:tailEnd/>
          </a:ln>
        </p:spPr>
      </p:pic>
      <p:pic>
        <p:nvPicPr>
          <p:cNvPr id="122888" name="Picture 8" descr="vampire_bat1"/>
          <p:cNvPicPr>
            <a:picLocks noChangeAspect="1" noChangeArrowheads="1"/>
          </p:cNvPicPr>
          <p:nvPr/>
        </p:nvPicPr>
        <p:blipFill>
          <a:blip r:embed="rId6" cstate="print"/>
          <a:srcRect/>
          <a:stretch>
            <a:fillRect/>
          </a:stretch>
        </p:blipFill>
        <p:spPr bwMode="auto">
          <a:xfrm>
            <a:off x="5326063" y="2419350"/>
            <a:ext cx="2598737" cy="2076450"/>
          </a:xfrm>
          <a:prstGeom prst="rect">
            <a:avLst/>
          </a:prstGeom>
          <a:noFill/>
          <a:ln w="9525">
            <a:noFill/>
            <a:miter lim="800000"/>
            <a:headEnd/>
            <a:tailEnd/>
          </a:ln>
        </p:spPr>
      </p:pic>
      <p:pic>
        <p:nvPicPr>
          <p:cNvPr id="149510" name="Picture 9"/>
          <p:cNvPicPr>
            <a:picLocks noChangeAspect="1" noChangeArrowheads="1"/>
          </p:cNvPicPr>
          <p:nvPr/>
        </p:nvPicPr>
        <p:blipFill>
          <a:blip r:embed="rId7" cstate="print"/>
          <a:srcRect/>
          <a:stretch>
            <a:fillRect/>
          </a:stretch>
        </p:blipFill>
        <p:spPr bwMode="auto">
          <a:xfrm>
            <a:off x="0" y="4532313"/>
            <a:ext cx="7086600" cy="23256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Effect transition="in" filter="checkerboard(across)">
                                      <p:cBhvr>
                                        <p:cTn id="7" dur="500"/>
                                        <p:tgtEl>
                                          <p:spTgt spid="12288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Effect transition="in" filter="checkerboard(across)">
                                      <p:cBhvr>
                                        <p:cTn id="12" dur="500"/>
                                        <p:tgtEl>
                                          <p:spTgt spid="12288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2887"/>
                                        </p:tgtEl>
                                        <p:attrNameLst>
                                          <p:attrName>style.visibility</p:attrName>
                                        </p:attrNameLst>
                                      </p:cBhvr>
                                      <p:to>
                                        <p:strVal val="visible"/>
                                      </p:to>
                                    </p:set>
                                    <p:animEffect transition="in" filter="checkerboard(across)">
                                      <p:cBhvr>
                                        <p:cTn id="17" dur="500"/>
                                        <p:tgtEl>
                                          <p:spTgt spid="12288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2888"/>
                                        </p:tgtEl>
                                        <p:attrNameLst>
                                          <p:attrName>style.visibility</p:attrName>
                                        </p:attrNameLst>
                                      </p:cBhvr>
                                      <p:to>
                                        <p:strVal val="visible"/>
                                      </p:to>
                                    </p:set>
                                    <p:animEffect transition="in" filter="checkerboard(across)">
                                      <p:cBhvr>
                                        <p:cTn id="22" dur="500"/>
                                        <p:tgtEl>
                                          <p:spTgt spid="122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52-02-DispersionPatterns-L"/>
          <p:cNvPicPr>
            <a:picLocks noChangeAspect="1" noChangeArrowheads="1"/>
          </p:cNvPicPr>
          <p:nvPr/>
        </p:nvPicPr>
        <p:blipFill>
          <a:blip r:embed="rId3" cstate="print"/>
          <a:srcRect b="3885"/>
          <a:stretch>
            <a:fillRect/>
          </a:stretch>
        </p:blipFill>
        <p:spPr bwMode="auto">
          <a:xfrm>
            <a:off x="1101725" y="1855788"/>
            <a:ext cx="7381875" cy="4935537"/>
          </a:xfrm>
          <a:prstGeom prst="rect">
            <a:avLst/>
          </a:prstGeom>
          <a:noFill/>
          <a:ln w="9525">
            <a:noFill/>
            <a:miter lim="800000"/>
            <a:headEnd/>
            <a:tailEnd/>
          </a:ln>
        </p:spPr>
      </p:pic>
      <p:sp>
        <p:nvSpPr>
          <p:cNvPr id="40962" name="Rectangle 3"/>
          <p:cNvSpPr>
            <a:spLocks noGrp="1" noChangeArrowheads="1"/>
          </p:cNvSpPr>
          <p:nvPr>
            <p:ph type="title"/>
          </p:nvPr>
        </p:nvSpPr>
        <p:spPr>
          <a:xfrm>
            <a:off x="457200" y="274638"/>
            <a:ext cx="8229600" cy="944562"/>
          </a:xfrm>
        </p:spPr>
        <p:txBody>
          <a:bodyPr/>
          <a:lstStyle/>
          <a:p>
            <a:pPr eaLnBrk="1" hangingPunct="1"/>
            <a:r>
              <a:rPr lang="en-US" b="1" smtClean="0"/>
              <a:t>POPULATION SPACING</a:t>
            </a:r>
          </a:p>
        </p:txBody>
      </p:sp>
      <p:sp>
        <p:nvSpPr>
          <p:cNvPr id="40963" name="Rectangle 4"/>
          <p:cNvSpPr>
            <a:spLocks noGrp="1" noChangeArrowheads="1"/>
          </p:cNvSpPr>
          <p:nvPr>
            <p:ph type="body" idx="1"/>
          </p:nvPr>
        </p:nvSpPr>
        <p:spPr>
          <a:xfrm>
            <a:off x="914400" y="1036638"/>
            <a:ext cx="8229600" cy="4525962"/>
          </a:xfrm>
        </p:spPr>
        <p:txBody>
          <a:bodyPr/>
          <a:lstStyle/>
          <a:p>
            <a:pPr eaLnBrk="1" hangingPunct="1"/>
            <a:r>
              <a:rPr lang="en-US" smtClean="0"/>
              <a:t>Dispersal patterns within a population</a:t>
            </a:r>
          </a:p>
        </p:txBody>
      </p:sp>
      <p:sp>
        <p:nvSpPr>
          <p:cNvPr id="40964" name="Rectangle 5"/>
          <p:cNvSpPr>
            <a:spLocks noChangeArrowheads="1"/>
          </p:cNvSpPr>
          <p:nvPr/>
        </p:nvSpPr>
        <p:spPr bwMode="auto">
          <a:xfrm>
            <a:off x="4143375" y="6461125"/>
            <a:ext cx="1128713" cy="396875"/>
          </a:xfrm>
          <a:prstGeom prst="rect">
            <a:avLst/>
          </a:prstGeom>
          <a:solidFill>
            <a:srgbClr val="FFCC18"/>
          </a:solidFill>
          <a:ln w="9525">
            <a:noFill/>
            <a:miter lim="800000"/>
            <a:headEnd/>
            <a:tailEnd/>
          </a:ln>
        </p:spPr>
        <p:txBody>
          <a:bodyPr wrap="none" anchor="ctr">
            <a:spAutoFit/>
          </a:bodyPr>
          <a:lstStyle/>
          <a:p>
            <a:pPr algn="ctr" eaLnBrk="0" hangingPunct="0"/>
            <a:r>
              <a:rPr lang="en-US" sz="2000" b="1">
                <a:solidFill>
                  <a:schemeClr val="tx2"/>
                </a:solidFill>
              </a:rPr>
              <a:t>uniform</a:t>
            </a:r>
          </a:p>
        </p:txBody>
      </p:sp>
      <p:pic>
        <p:nvPicPr>
          <p:cNvPr id="40965" name="Picture 6"/>
          <p:cNvPicPr>
            <a:picLocks noChangeAspect="1" noChangeArrowheads="1"/>
          </p:cNvPicPr>
          <p:nvPr/>
        </p:nvPicPr>
        <p:blipFill>
          <a:blip r:embed="rId4" cstate="print"/>
          <a:srcRect b="75600"/>
          <a:stretch>
            <a:fillRect/>
          </a:stretch>
        </p:blipFill>
        <p:spPr bwMode="auto">
          <a:xfrm>
            <a:off x="1154113" y="1933575"/>
            <a:ext cx="3600450" cy="1916113"/>
          </a:xfrm>
          <a:prstGeom prst="rect">
            <a:avLst/>
          </a:prstGeom>
          <a:noFill/>
          <a:ln w="9525">
            <a:noFill/>
            <a:miter lim="800000"/>
            <a:headEnd/>
            <a:tailEnd/>
          </a:ln>
        </p:spPr>
      </p:pic>
      <p:pic>
        <p:nvPicPr>
          <p:cNvPr id="40966" name="Picture 7"/>
          <p:cNvPicPr>
            <a:picLocks noChangeAspect="1" noChangeArrowheads="1"/>
          </p:cNvPicPr>
          <p:nvPr/>
        </p:nvPicPr>
        <p:blipFill>
          <a:blip r:embed="rId4" cstate="print"/>
          <a:srcRect t="70799" b="2400"/>
          <a:stretch>
            <a:fillRect/>
          </a:stretch>
        </p:blipFill>
        <p:spPr bwMode="auto">
          <a:xfrm>
            <a:off x="5000625" y="3300413"/>
            <a:ext cx="3492500" cy="2041525"/>
          </a:xfrm>
          <a:prstGeom prst="rect">
            <a:avLst/>
          </a:prstGeom>
          <a:noFill/>
          <a:ln w="9525">
            <a:noFill/>
            <a:miter lim="800000"/>
            <a:headEnd/>
            <a:tailEnd/>
          </a:ln>
        </p:spPr>
      </p:pic>
      <p:sp>
        <p:nvSpPr>
          <p:cNvPr id="40967" name="Rectangle 8"/>
          <p:cNvSpPr>
            <a:spLocks noChangeArrowheads="1"/>
          </p:cNvSpPr>
          <p:nvPr/>
        </p:nvSpPr>
        <p:spPr bwMode="auto">
          <a:xfrm>
            <a:off x="4970463" y="5208588"/>
            <a:ext cx="1116012" cy="396875"/>
          </a:xfrm>
          <a:prstGeom prst="rect">
            <a:avLst/>
          </a:prstGeom>
          <a:solidFill>
            <a:srgbClr val="FFCC18"/>
          </a:solidFill>
          <a:ln w="9525">
            <a:noFill/>
            <a:miter lim="800000"/>
            <a:headEnd/>
            <a:tailEnd/>
          </a:ln>
        </p:spPr>
        <p:txBody>
          <a:bodyPr wrap="none" anchor="ctr">
            <a:spAutoFit/>
          </a:bodyPr>
          <a:lstStyle/>
          <a:p>
            <a:pPr algn="ctr" eaLnBrk="0" hangingPunct="0"/>
            <a:r>
              <a:rPr lang="en-US" sz="2000" b="1">
                <a:solidFill>
                  <a:schemeClr val="tx2"/>
                </a:solidFill>
              </a:rPr>
              <a:t>random</a:t>
            </a:r>
          </a:p>
        </p:txBody>
      </p:sp>
      <p:sp>
        <p:nvSpPr>
          <p:cNvPr id="40968" name="Rectangle 9"/>
          <p:cNvSpPr>
            <a:spLocks noChangeArrowheads="1"/>
          </p:cNvSpPr>
          <p:nvPr/>
        </p:nvSpPr>
        <p:spPr bwMode="auto">
          <a:xfrm>
            <a:off x="1093788" y="3836988"/>
            <a:ext cx="1228725" cy="396875"/>
          </a:xfrm>
          <a:prstGeom prst="rect">
            <a:avLst/>
          </a:prstGeom>
          <a:solidFill>
            <a:srgbClr val="FFCC18"/>
          </a:solidFill>
          <a:ln w="9525">
            <a:noFill/>
            <a:miter lim="800000"/>
            <a:headEnd/>
            <a:tailEnd/>
          </a:ln>
        </p:spPr>
        <p:txBody>
          <a:bodyPr wrap="none" anchor="ctr">
            <a:spAutoFit/>
          </a:bodyPr>
          <a:lstStyle/>
          <a:p>
            <a:pPr algn="ctr" eaLnBrk="0" hangingPunct="0"/>
            <a:r>
              <a:rPr lang="en-US" sz="2000" b="1">
                <a:solidFill>
                  <a:schemeClr val="tx2"/>
                </a:solidFill>
              </a:rPr>
              <a:t>clumped</a:t>
            </a:r>
          </a:p>
        </p:txBody>
      </p:sp>
      <p:sp>
        <p:nvSpPr>
          <p:cNvPr id="13322" name="Rectangle 10"/>
          <p:cNvSpPr>
            <a:spLocks noChangeArrowheads="1"/>
          </p:cNvSpPr>
          <p:nvPr/>
        </p:nvSpPr>
        <p:spPr bwMode="auto">
          <a:xfrm>
            <a:off x="5241925" y="1906588"/>
            <a:ext cx="3700463" cy="1311275"/>
          </a:xfrm>
          <a:prstGeom prst="rect">
            <a:avLst/>
          </a:prstGeom>
          <a:solidFill>
            <a:srgbClr val="FFFF99"/>
          </a:solid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sz="2000" b="1">
                <a:solidFill>
                  <a:schemeClr val="tx2"/>
                </a:solidFill>
              </a:rPr>
              <a:t>Provides insight into the environmental associations </a:t>
            </a:r>
            <a:br>
              <a:rPr lang="en-US" sz="2000" b="1">
                <a:solidFill>
                  <a:schemeClr val="tx2"/>
                </a:solidFill>
              </a:rPr>
            </a:br>
            <a:r>
              <a:rPr lang="en-US" sz="2000" b="1">
                <a:solidFill>
                  <a:schemeClr val="tx2"/>
                </a:solidFill>
              </a:rPr>
              <a:t>&amp; social interactions of individuals in population</a:t>
            </a:r>
            <a:endParaRPr lang="en-US" b="1">
              <a:solidFill>
                <a:schemeClr val="tx2"/>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bg1"/>
            </a:gs>
            <a:gs pos="100000">
              <a:schemeClr val="accent1"/>
            </a:gs>
          </a:gsLst>
          <a:lin ang="2700000" scaled="1"/>
        </a:gradFill>
        <a:effectLst/>
      </p:bgPr>
    </p:bg>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a:stretch>
            <a:fillRect/>
          </a:stretch>
        </p:blipFill>
        <p:spPr bwMode="auto">
          <a:xfrm>
            <a:off x="228600" y="4048125"/>
            <a:ext cx="8763000" cy="2576513"/>
          </a:xfrm>
          <a:prstGeom prst="rect">
            <a:avLst/>
          </a:prstGeom>
          <a:noFill/>
          <a:ln w="9525">
            <a:noFill/>
            <a:miter lim="800000"/>
            <a:headEnd/>
            <a:tailEnd/>
          </a:ln>
        </p:spPr>
      </p:pic>
      <p:pic>
        <p:nvPicPr>
          <p:cNvPr id="150531" name="Picture 3" descr="A picture of tundra"/>
          <p:cNvPicPr>
            <a:picLocks noChangeAspect="1" noChangeArrowheads="1"/>
          </p:cNvPicPr>
          <p:nvPr/>
        </p:nvPicPr>
        <p:blipFill>
          <a:blip r:embed="rId3" cstate="print"/>
          <a:srcRect/>
          <a:stretch>
            <a:fillRect/>
          </a:stretch>
        </p:blipFill>
        <p:spPr bwMode="auto">
          <a:xfrm>
            <a:off x="228600" y="1524000"/>
            <a:ext cx="3505200" cy="2444750"/>
          </a:xfrm>
          <a:prstGeom prst="rect">
            <a:avLst/>
          </a:prstGeom>
          <a:noFill/>
          <a:ln w="9525">
            <a:noFill/>
            <a:miter lim="800000"/>
            <a:headEnd/>
            <a:tailEnd/>
          </a:ln>
        </p:spPr>
      </p:pic>
      <p:pic>
        <p:nvPicPr>
          <p:cNvPr id="150532" name="Picture 4" descr="tundra_location_map001"/>
          <p:cNvPicPr>
            <a:picLocks noChangeAspect="1" noChangeArrowheads="1"/>
          </p:cNvPicPr>
          <p:nvPr/>
        </p:nvPicPr>
        <p:blipFill>
          <a:blip r:embed="rId4" cstate="print"/>
          <a:srcRect/>
          <a:stretch>
            <a:fillRect/>
          </a:stretch>
        </p:blipFill>
        <p:spPr bwMode="auto">
          <a:xfrm>
            <a:off x="3733800" y="609600"/>
            <a:ext cx="5257800" cy="3200400"/>
          </a:xfrm>
          <a:prstGeom prst="rect">
            <a:avLst/>
          </a:prstGeom>
          <a:noFill/>
          <a:ln w="9525">
            <a:noFill/>
            <a:miter lim="800000"/>
            <a:headEnd/>
            <a:tailEnd/>
          </a:ln>
        </p:spPr>
      </p:pic>
      <p:sp>
        <p:nvSpPr>
          <p:cNvPr id="123909" name="WordArt 5"/>
          <p:cNvSpPr>
            <a:spLocks noChangeArrowheads="1" noChangeShapeType="1" noTextEdit="1"/>
          </p:cNvSpPr>
          <p:nvPr/>
        </p:nvSpPr>
        <p:spPr bwMode="auto">
          <a:xfrm>
            <a:off x="228600" y="228600"/>
            <a:ext cx="3962400" cy="8382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99CCFF"/>
                </a:solidFill>
                <a:latin typeface="Bernard MT Condensed"/>
              </a:rPr>
              <a:t>TUNDRA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checkerboard(across)">
                                      <p:cBhvr>
                                        <p:cTn id="7" dur="500"/>
                                        <p:tgtEl>
                                          <p:spTgt spid="123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bg1"/>
            </a:gs>
            <a:gs pos="100000">
              <a:schemeClr val="accent1"/>
            </a:gs>
          </a:gsLst>
          <a:lin ang="2700000" scaled="1"/>
        </a:gradFill>
        <a:effectLst/>
      </p:bgPr>
    </p:bg>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cstate="print"/>
          <a:srcRect/>
          <a:stretch>
            <a:fillRect/>
          </a:stretch>
        </p:blipFill>
        <p:spPr bwMode="auto">
          <a:xfrm>
            <a:off x="4724400" y="0"/>
            <a:ext cx="4419600" cy="2465388"/>
          </a:xfrm>
          <a:prstGeom prst="rect">
            <a:avLst/>
          </a:prstGeom>
          <a:noFill/>
          <a:ln w="9525">
            <a:noFill/>
            <a:miter lim="800000"/>
            <a:headEnd/>
            <a:tailEnd/>
          </a:ln>
        </p:spPr>
      </p:pic>
      <p:sp>
        <p:nvSpPr>
          <p:cNvPr id="151555" name="WordArt 3"/>
          <p:cNvSpPr>
            <a:spLocks noChangeArrowheads="1" noChangeShapeType="1" noTextEdit="1"/>
          </p:cNvSpPr>
          <p:nvPr/>
        </p:nvSpPr>
        <p:spPr bwMode="auto">
          <a:xfrm rot="-5400000">
            <a:off x="-600075" y="4257675"/>
            <a:ext cx="3257550" cy="14478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99CCFF"/>
                </a:solidFill>
                <a:latin typeface="Bernard MT Condensed"/>
              </a:rPr>
              <a:t>PLANTS</a:t>
            </a:r>
          </a:p>
        </p:txBody>
      </p:sp>
      <p:pic>
        <p:nvPicPr>
          <p:cNvPr id="124932" name="Picture 4" descr="arctic_moss1"/>
          <p:cNvPicPr>
            <a:picLocks noChangeAspect="1" noChangeArrowheads="1"/>
          </p:cNvPicPr>
          <p:nvPr/>
        </p:nvPicPr>
        <p:blipFill>
          <a:blip r:embed="rId3" cstate="print"/>
          <a:srcRect/>
          <a:stretch>
            <a:fillRect/>
          </a:stretch>
        </p:blipFill>
        <p:spPr bwMode="auto">
          <a:xfrm>
            <a:off x="5257800" y="3884613"/>
            <a:ext cx="3657600" cy="2762250"/>
          </a:xfrm>
          <a:prstGeom prst="rect">
            <a:avLst/>
          </a:prstGeom>
          <a:noFill/>
          <a:ln w="9525">
            <a:noFill/>
            <a:miter lim="800000"/>
            <a:headEnd/>
            <a:tailEnd/>
          </a:ln>
        </p:spPr>
      </p:pic>
      <p:grpSp>
        <p:nvGrpSpPr>
          <p:cNvPr id="151557" name="Group 5"/>
          <p:cNvGrpSpPr>
            <a:grpSpLocks/>
          </p:cNvGrpSpPr>
          <p:nvPr/>
        </p:nvGrpSpPr>
        <p:grpSpPr bwMode="auto">
          <a:xfrm>
            <a:off x="152400" y="381000"/>
            <a:ext cx="4038600" cy="2043113"/>
            <a:chOff x="96" y="192"/>
            <a:chExt cx="2544" cy="1287"/>
          </a:xfrm>
        </p:grpSpPr>
        <p:sp>
          <p:nvSpPr>
            <p:cNvPr id="151561" name="Text Box 6"/>
            <p:cNvSpPr txBox="1">
              <a:spLocks noChangeArrowheads="1"/>
            </p:cNvSpPr>
            <p:nvPr/>
          </p:nvSpPr>
          <p:spPr bwMode="auto">
            <a:xfrm>
              <a:off x="96" y="192"/>
              <a:ext cx="2496" cy="327"/>
            </a:xfrm>
            <a:prstGeom prst="rect">
              <a:avLst/>
            </a:prstGeom>
            <a:noFill/>
            <a:ln w="9525">
              <a:noFill/>
              <a:miter lim="800000"/>
              <a:headEnd/>
              <a:tailEnd/>
            </a:ln>
          </p:spPr>
          <p:txBody>
            <a:bodyPr>
              <a:spAutoFit/>
            </a:bodyPr>
            <a:lstStyle/>
            <a:p>
              <a:pPr>
                <a:spcBef>
                  <a:spcPct val="50000"/>
                </a:spcBef>
              </a:pPr>
              <a:endParaRPr lang="en-US" sz="2800" b="1">
                <a:latin typeface="Times New Roman" pitchFamily="18" charset="0"/>
              </a:endParaRPr>
            </a:p>
          </p:txBody>
        </p:sp>
        <p:sp>
          <p:nvSpPr>
            <p:cNvPr id="151562" name="Text Box 7"/>
            <p:cNvSpPr txBox="1">
              <a:spLocks noChangeArrowheads="1"/>
            </p:cNvSpPr>
            <p:nvPr/>
          </p:nvSpPr>
          <p:spPr bwMode="auto">
            <a:xfrm>
              <a:off x="96" y="624"/>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Temp – </a:t>
              </a:r>
            </a:p>
          </p:txBody>
        </p:sp>
        <p:sp>
          <p:nvSpPr>
            <p:cNvPr id="151563" name="Text Box 8"/>
            <p:cNvSpPr txBox="1">
              <a:spLocks noChangeArrowheads="1"/>
            </p:cNvSpPr>
            <p:nvPr/>
          </p:nvSpPr>
          <p:spPr bwMode="auto">
            <a:xfrm>
              <a:off x="144" y="1152"/>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Percip -</a:t>
              </a:r>
            </a:p>
          </p:txBody>
        </p:sp>
      </p:grpSp>
      <p:grpSp>
        <p:nvGrpSpPr>
          <p:cNvPr id="124937" name="Group 9"/>
          <p:cNvGrpSpPr>
            <a:grpSpLocks/>
          </p:cNvGrpSpPr>
          <p:nvPr/>
        </p:nvGrpSpPr>
        <p:grpSpPr bwMode="auto">
          <a:xfrm>
            <a:off x="1905000" y="2097088"/>
            <a:ext cx="7010400" cy="4524375"/>
            <a:chOff x="1200" y="1321"/>
            <a:chExt cx="4416" cy="2850"/>
          </a:xfrm>
        </p:grpSpPr>
        <p:pic>
          <p:nvPicPr>
            <p:cNvPr id="151559" name="Picture 10" descr="lichen"/>
            <p:cNvPicPr>
              <a:picLocks noChangeAspect="1" noChangeArrowheads="1"/>
            </p:cNvPicPr>
            <p:nvPr/>
          </p:nvPicPr>
          <p:blipFill>
            <a:blip r:embed="rId4" cstate="print"/>
            <a:srcRect/>
            <a:stretch>
              <a:fillRect/>
            </a:stretch>
          </p:blipFill>
          <p:spPr bwMode="auto">
            <a:xfrm>
              <a:off x="1200" y="2341"/>
              <a:ext cx="1968" cy="1830"/>
            </a:xfrm>
            <a:prstGeom prst="rect">
              <a:avLst/>
            </a:prstGeom>
            <a:noFill/>
            <a:ln w="9525">
              <a:noFill/>
              <a:miter lim="800000"/>
              <a:headEnd/>
              <a:tailEnd/>
            </a:ln>
          </p:spPr>
        </p:pic>
        <p:pic>
          <p:nvPicPr>
            <p:cNvPr id="151560" name="Picture 11" descr="foliose_lichen_130_d"/>
            <p:cNvPicPr>
              <a:picLocks noChangeAspect="1" noChangeArrowheads="1"/>
            </p:cNvPicPr>
            <p:nvPr/>
          </p:nvPicPr>
          <p:blipFill>
            <a:blip r:embed="rId5" cstate="print"/>
            <a:srcRect/>
            <a:stretch>
              <a:fillRect/>
            </a:stretch>
          </p:blipFill>
          <p:spPr bwMode="auto">
            <a:xfrm>
              <a:off x="4128" y="1321"/>
              <a:ext cx="1488" cy="127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4937"/>
                                        </p:tgtEl>
                                        <p:attrNameLst>
                                          <p:attrName>style.visibility</p:attrName>
                                        </p:attrNameLst>
                                      </p:cBhvr>
                                      <p:to>
                                        <p:strVal val="visible"/>
                                      </p:to>
                                    </p:set>
                                    <p:animEffect transition="in" filter="box(in)">
                                      <p:cBhvr>
                                        <p:cTn id="7" dur="500"/>
                                        <p:tgtEl>
                                          <p:spTgt spid="1249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4932"/>
                                        </p:tgtEl>
                                        <p:attrNameLst>
                                          <p:attrName>style.visibility</p:attrName>
                                        </p:attrNameLst>
                                      </p:cBhvr>
                                      <p:to>
                                        <p:strVal val="visible"/>
                                      </p:to>
                                    </p:set>
                                    <p:animEffect transition="in" filter="box(in)">
                                      <p:cBhvr>
                                        <p:cTn id="12" dur="500"/>
                                        <p:tgtEl>
                                          <p:spTgt spid="12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bg1"/>
            </a:gs>
            <a:gs pos="100000">
              <a:schemeClr val="accent1"/>
            </a:gs>
          </a:gsLst>
          <a:lin ang="2700000" scaled="1"/>
        </a:gradFill>
        <a:effectLst/>
      </p:bgPr>
    </p:bg>
    <p:spTree>
      <p:nvGrpSpPr>
        <p:cNvPr id="1" name=""/>
        <p:cNvGrpSpPr/>
        <p:nvPr/>
      </p:nvGrpSpPr>
      <p:grpSpPr>
        <a:xfrm>
          <a:off x="0" y="0"/>
          <a:ext cx="0" cy="0"/>
          <a:chOff x="0" y="0"/>
          <a:chExt cx="0" cy="0"/>
        </a:xfrm>
      </p:grpSpPr>
      <p:sp>
        <p:nvSpPr>
          <p:cNvPr id="152578" name="WordArt 2"/>
          <p:cNvSpPr>
            <a:spLocks noChangeArrowheads="1" noChangeShapeType="1" noTextEdit="1"/>
          </p:cNvSpPr>
          <p:nvPr/>
        </p:nvSpPr>
        <p:spPr bwMode="auto">
          <a:xfrm>
            <a:off x="171450" y="228600"/>
            <a:ext cx="4552950" cy="10668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99CCFF"/>
                </a:solidFill>
                <a:latin typeface="Bernard MT Condensed"/>
              </a:rPr>
              <a:t>ANIMALS</a:t>
            </a:r>
          </a:p>
        </p:txBody>
      </p:sp>
      <p:pic>
        <p:nvPicPr>
          <p:cNvPr id="125955" name="Picture 3" descr="snowy_owl_chicks"/>
          <p:cNvPicPr>
            <a:picLocks noChangeAspect="1" noChangeArrowheads="1"/>
          </p:cNvPicPr>
          <p:nvPr/>
        </p:nvPicPr>
        <p:blipFill>
          <a:blip r:embed="rId2" cstate="print"/>
          <a:srcRect/>
          <a:stretch>
            <a:fillRect/>
          </a:stretch>
        </p:blipFill>
        <p:spPr bwMode="auto">
          <a:xfrm>
            <a:off x="0" y="1447800"/>
            <a:ext cx="2743200" cy="1979613"/>
          </a:xfrm>
          <a:prstGeom prst="rect">
            <a:avLst/>
          </a:prstGeom>
          <a:noFill/>
          <a:ln w="9525">
            <a:noFill/>
            <a:miter lim="800000"/>
            <a:headEnd/>
            <a:tailEnd/>
          </a:ln>
        </p:spPr>
      </p:pic>
      <p:pic>
        <p:nvPicPr>
          <p:cNvPr id="125956" name="Picture 4" descr="caribou2"/>
          <p:cNvPicPr>
            <a:picLocks noChangeAspect="1" noChangeArrowheads="1"/>
          </p:cNvPicPr>
          <p:nvPr/>
        </p:nvPicPr>
        <p:blipFill>
          <a:blip r:embed="rId3" cstate="print"/>
          <a:srcRect/>
          <a:stretch>
            <a:fillRect/>
          </a:stretch>
        </p:blipFill>
        <p:spPr bwMode="auto">
          <a:xfrm>
            <a:off x="5867400" y="0"/>
            <a:ext cx="3276600" cy="2795588"/>
          </a:xfrm>
          <a:prstGeom prst="rect">
            <a:avLst/>
          </a:prstGeom>
          <a:noFill/>
          <a:ln w="9525">
            <a:noFill/>
            <a:miter lim="800000"/>
            <a:headEnd/>
            <a:tailEnd/>
          </a:ln>
        </p:spPr>
      </p:pic>
      <p:pic>
        <p:nvPicPr>
          <p:cNvPr id="125957" name="Picture 5" descr="arctic_fox"/>
          <p:cNvPicPr>
            <a:picLocks noChangeAspect="1" noChangeArrowheads="1"/>
          </p:cNvPicPr>
          <p:nvPr/>
        </p:nvPicPr>
        <p:blipFill>
          <a:blip r:embed="rId4" cstate="print"/>
          <a:srcRect/>
          <a:stretch>
            <a:fillRect/>
          </a:stretch>
        </p:blipFill>
        <p:spPr bwMode="auto">
          <a:xfrm>
            <a:off x="2743200" y="1828800"/>
            <a:ext cx="2432050" cy="2743200"/>
          </a:xfrm>
          <a:prstGeom prst="rect">
            <a:avLst/>
          </a:prstGeom>
          <a:noFill/>
          <a:ln w="9525">
            <a:noFill/>
            <a:miter lim="800000"/>
            <a:headEnd/>
            <a:tailEnd/>
          </a:ln>
        </p:spPr>
      </p:pic>
      <p:pic>
        <p:nvPicPr>
          <p:cNvPr id="152582" name="Picture 6"/>
          <p:cNvPicPr>
            <a:picLocks noChangeAspect="1" noChangeArrowheads="1"/>
          </p:cNvPicPr>
          <p:nvPr/>
        </p:nvPicPr>
        <p:blipFill>
          <a:blip r:embed="rId5" cstate="print"/>
          <a:srcRect/>
          <a:stretch>
            <a:fillRect/>
          </a:stretch>
        </p:blipFill>
        <p:spPr bwMode="auto">
          <a:xfrm>
            <a:off x="0" y="4491038"/>
            <a:ext cx="8001000" cy="2352675"/>
          </a:xfrm>
          <a:prstGeom prst="rect">
            <a:avLst/>
          </a:prstGeom>
          <a:noFill/>
          <a:ln w="9525">
            <a:noFill/>
            <a:miter lim="800000"/>
            <a:headEnd/>
            <a:tailEnd/>
          </a:ln>
        </p:spPr>
      </p:pic>
      <p:pic>
        <p:nvPicPr>
          <p:cNvPr id="125959" name="Picture 7" descr="polar_bear"/>
          <p:cNvPicPr>
            <a:picLocks noChangeAspect="1" noChangeArrowheads="1"/>
          </p:cNvPicPr>
          <p:nvPr/>
        </p:nvPicPr>
        <p:blipFill>
          <a:blip r:embed="rId6" cstate="print"/>
          <a:srcRect/>
          <a:stretch>
            <a:fillRect/>
          </a:stretch>
        </p:blipFill>
        <p:spPr bwMode="auto">
          <a:xfrm>
            <a:off x="6705600" y="2667000"/>
            <a:ext cx="2438400"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5956"/>
                                        </p:tgtEl>
                                        <p:attrNameLst>
                                          <p:attrName>style.visibility</p:attrName>
                                        </p:attrNameLst>
                                      </p:cBhvr>
                                      <p:to>
                                        <p:strVal val="visible"/>
                                      </p:to>
                                    </p:set>
                                    <p:animEffect transition="in" filter="checkerboard(across)">
                                      <p:cBhvr>
                                        <p:cTn id="12" dur="500"/>
                                        <p:tgtEl>
                                          <p:spTgt spid="12595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5957"/>
                                        </p:tgtEl>
                                        <p:attrNameLst>
                                          <p:attrName>style.visibility</p:attrName>
                                        </p:attrNameLst>
                                      </p:cBhvr>
                                      <p:to>
                                        <p:strVal val="visible"/>
                                      </p:to>
                                    </p:set>
                                    <p:animEffect transition="in" filter="checkerboard(across)">
                                      <p:cBhvr>
                                        <p:cTn id="17" dur="500"/>
                                        <p:tgtEl>
                                          <p:spTgt spid="12595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5959"/>
                                        </p:tgtEl>
                                        <p:attrNameLst>
                                          <p:attrName>style.visibility</p:attrName>
                                        </p:attrNameLst>
                                      </p:cBhvr>
                                      <p:to>
                                        <p:strVal val="visible"/>
                                      </p:to>
                                    </p:set>
                                    <p:animEffect transition="in" filter="checkerboard(across)">
                                      <p:cBhvr>
                                        <p:cTn id="22" dur="500"/>
                                        <p:tgtEl>
                                          <p:spTgt spid="125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2" cstate="print"/>
          <a:srcRect/>
          <a:stretch>
            <a:fillRect/>
          </a:stretch>
        </p:blipFill>
        <p:spPr bwMode="auto">
          <a:xfrm>
            <a:off x="304800" y="1601788"/>
            <a:ext cx="3657600" cy="2374900"/>
          </a:xfrm>
          <a:prstGeom prst="rect">
            <a:avLst/>
          </a:prstGeom>
          <a:noFill/>
          <a:ln w="9525">
            <a:noFill/>
            <a:miter lim="800000"/>
            <a:headEnd/>
            <a:tailEnd/>
          </a:ln>
        </p:spPr>
      </p:pic>
      <p:pic>
        <p:nvPicPr>
          <p:cNvPr id="154626" name="Picture 3"/>
          <p:cNvPicPr>
            <a:picLocks noChangeAspect="1" noChangeArrowheads="1"/>
          </p:cNvPicPr>
          <p:nvPr/>
        </p:nvPicPr>
        <p:blipFill>
          <a:blip r:embed="rId3" cstate="print"/>
          <a:srcRect/>
          <a:stretch>
            <a:fillRect/>
          </a:stretch>
        </p:blipFill>
        <p:spPr bwMode="auto">
          <a:xfrm>
            <a:off x="304800" y="4048125"/>
            <a:ext cx="8686800" cy="2551113"/>
          </a:xfrm>
          <a:prstGeom prst="rect">
            <a:avLst/>
          </a:prstGeom>
          <a:noFill/>
          <a:ln w="9525">
            <a:noFill/>
            <a:miter lim="800000"/>
            <a:headEnd/>
            <a:tailEnd/>
          </a:ln>
        </p:spPr>
      </p:pic>
      <p:sp>
        <p:nvSpPr>
          <p:cNvPr id="128004" name="WordArt 4"/>
          <p:cNvSpPr>
            <a:spLocks noChangeArrowheads="1" noChangeShapeType="1" noTextEdit="1"/>
          </p:cNvSpPr>
          <p:nvPr/>
        </p:nvSpPr>
        <p:spPr bwMode="auto">
          <a:xfrm>
            <a:off x="152400" y="304800"/>
            <a:ext cx="3962400" cy="8382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996633"/>
                </a:solidFill>
                <a:latin typeface="Bernard MT Condensed"/>
              </a:rPr>
              <a:t>TAIGA</a:t>
            </a:r>
          </a:p>
        </p:txBody>
      </p:sp>
      <p:pic>
        <p:nvPicPr>
          <p:cNvPr id="154628" name="Picture 5" descr="taiga_location_map001"/>
          <p:cNvPicPr>
            <a:picLocks noChangeAspect="1" noChangeArrowheads="1"/>
          </p:cNvPicPr>
          <p:nvPr/>
        </p:nvPicPr>
        <p:blipFill>
          <a:blip r:embed="rId4" cstate="print"/>
          <a:srcRect/>
          <a:stretch>
            <a:fillRect/>
          </a:stretch>
        </p:blipFill>
        <p:spPr bwMode="auto">
          <a:xfrm>
            <a:off x="3962400" y="685800"/>
            <a:ext cx="5105400" cy="3108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checkerboard(across)">
                                      <p:cBhvr>
                                        <p:cTn id="7" dur="500"/>
                                        <p:tgtEl>
                                          <p:spTgt spid="128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taiga1"/>
          <p:cNvPicPr>
            <a:picLocks noChangeAspect="1" noChangeArrowheads="1"/>
          </p:cNvPicPr>
          <p:nvPr/>
        </p:nvPicPr>
        <p:blipFill>
          <a:blip r:embed="rId2" cstate="print"/>
          <a:srcRect/>
          <a:stretch>
            <a:fillRect/>
          </a:stretch>
        </p:blipFill>
        <p:spPr bwMode="auto">
          <a:xfrm>
            <a:off x="4876800" y="0"/>
            <a:ext cx="4343400" cy="2922588"/>
          </a:xfrm>
          <a:prstGeom prst="rect">
            <a:avLst/>
          </a:prstGeom>
          <a:noFill/>
          <a:ln w="9525">
            <a:noFill/>
            <a:miter lim="800000"/>
            <a:headEnd/>
            <a:tailEnd/>
          </a:ln>
        </p:spPr>
      </p:pic>
      <p:sp>
        <p:nvSpPr>
          <p:cNvPr id="155650" name="WordArt 3"/>
          <p:cNvSpPr>
            <a:spLocks noChangeArrowheads="1" noChangeShapeType="1" noTextEdit="1"/>
          </p:cNvSpPr>
          <p:nvPr/>
        </p:nvSpPr>
        <p:spPr bwMode="auto">
          <a:xfrm rot="-5400000">
            <a:off x="-600075" y="4257675"/>
            <a:ext cx="3257550" cy="14478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996633"/>
                </a:solidFill>
                <a:latin typeface="Bernard MT Condensed"/>
              </a:rPr>
              <a:t>PLANTS</a:t>
            </a:r>
          </a:p>
        </p:txBody>
      </p:sp>
      <p:grpSp>
        <p:nvGrpSpPr>
          <p:cNvPr id="129028" name="Group 4"/>
          <p:cNvGrpSpPr>
            <a:grpSpLocks/>
          </p:cNvGrpSpPr>
          <p:nvPr/>
        </p:nvGrpSpPr>
        <p:grpSpPr bwMode="auto">
          <a:xfrm>
            <a:off x="2736850" y="3657600"/>
            <a:ext cx="6186488" cy="3006725"/>
            <a:chOff x="1724" y="2304"/>
            <a:chExt cx="3897" cy="1894"/>
          </a:xfrm>
        </p:grpSpPr>
        <p:pic>
          <p:nvPicPr>
            <p:cNvPr id="155656" name="Picture 5" descr="black_spruce"/>
            <p:cNvPicPr>
              <a:picLocks noChangeAspect="1" noChangeArrowheads="1"/>
            </p:cNvPicPr>
            <p:nvPr/>
          </p:nvPicPr>
          <p:blipFill>
            <a:blip r:embed="rId3" cstate="print"/>
            <a:srcRect/>
            <a:stretch>
              <a:fillRect/>
            </a:stretch>
          </p:blipFill>
          <p:spPr bwMode="auto">
            <a:xfrm>
              <a:off x="4508" y="2304"/>
              <a:ext cx="1113" cy="1882"/>
            </a:xfrm>
            <a:prstGeom prst="rect">
              <a:avLst/>
            </a:prstGeom>
            <a:noFill/>
            <a:ln w="9525">
              <a:noFill/>
              <a:miter lim="800000"/>
              <a:headEnd/>
              <a:tailEnd/>
            </a:ln>
          </p:spPr>
        </p:pic>
        <p:pic>
          <p:nvPicPr>
            <p:cNvPr id="155657" name="Picture 6" descr="siberian_spruce1"/>
            <p:cNvPicPr>
              <a:picLocks noChangeAspect="1" noChangeArrowheads="1"/>
            </p:cNvPicPr>
            <p:nvPr/>
          </p:nvPicPr>
          <p:blipFill>
            <a:blip r:embed="rId4" cstate="print"/>
            <a:srcRect/>
            <a:stretch>
              <a:fillRect/>
            </a:stretch>
          </p:blipFill>
          <p:spPr bwMode="auto">
            <a:xfrm>
              <a:off x="3232" y="2304"/>
              <a:ext cx="927" cy="1882"/>
            </a:xfrm>
            <a:prstGeom prst="rect">
              <a:avLst/>
            </a:prstGeom>
            <a:noFill/>
            <a:ln w="9525">
              <a:noFill/>
              <a:miter lim="800000"/>
              <a:headEnd/>
              <a:tailEnd/>
            </a:ln>
          </p:spPr>
        </p:pic>
        <p:pic>
          <p:nvPicPr>
            <p:cNvPr id="155658" name="Picture 7" descr="picea_glauca"/>
            <p:cNvPicPr>
              <a:picLocks noChangeAspect="1" noChangeArrowheads="1"/>
            </p:cNvPicPr>
            <p:nvPr/>
          </p:nvPicPr>
          <p:blipFill>
            <a:blip r:embed="rId5" cstate="print"/>
            <a:srcRect/>
            <a:stretch>
              <a:fillRect/>
            </a:stretch>
          </p:blipFill>
          <p:spPr bwMode="auto">
            <a:xfrm>
              <a:off x="1724" y="2304"/>
              <a:ext cx="1204" cy="1894"/>
            </a:xfrm>
            <a:prstGeom prst="rect">
              <a:avLst/>
            </a:prstGeom>
            <a:noFill/>
            <a:ln w="9525">
              <a:noFill/>
              <a:miter lim="800000"/>
              <a:headEnd/>
              <a:tailEnd/>
            </a:ln>
          </p:spPr>
        </p:pic>
      </p:grpSp>
      <p:grpSp>
        <p:nvGrpSpPr>
          <p:cNvPr id="155652" name="Group 8"/>
          <p:cNvGrpSpPr>
            <a:grpSpLocks/>
          </p:cNvGrpSpPr>
          <p:nvPr/>
        </p:nvGrpSpPr>
        <p:grpSpPr bwMode="auto">
          <a:xfrm>
            <a:off x="152400" y="381000"/>
            <a:ext cx="4038600" cy="2043113"/>
            <a:chOff x="96" y="192"/>
            <a:chExt cx="2544" cy="1287"/>
          </a:xfrm>
        </p:grpSpPr>
        <p:sp>
          <p:nvSpPr>
            <p:cNvPr id="155653" name="Text Box 9"/>
            <p:cNvSpPr txBox="1">
              <a:spLocks noChangeArrowheads="1"/>
            </p:cNvSpPr>
            <p:nvPr/>
          </p:nvSpPr>
          <p:spPr bwMode="auto">
            <a:xfrm>
              <a:off x="96" y="192"/>
              <a:ext cx="2496" cy="327"/>
            </a:xfrm>
            <a:prstGeom prst="rect">
              <a:avLst/>
            </a:prstGeom>
            <a:noFill/>
            <a:ln w="9525">
              <a:noFill/>
              <a:miter lim="800000"/>
              <a:headEnd/>
              <a:tailEnd/>
            </a:ln>
          </p:spPr>
          <p:txBody>
            <a:bodyPr>
              <a:spAutoFit/>
            </a:bodyPr>
            <a:lstStyle/>
            <a:p>
              <a:pPr>
                <a:spcBef>
                  <a:spcPct val="50000"/>
                </a:spcBef>
              </a:pPr>
              <a:endParaRPr lang="en-US" sz="2800" b="1">
                <a:latin typeface="Times New Roman" pitchFamily="18" charset="0"/>
              </a:endParaRPr>
            </a:p>
          </p:txBody>
        </p:sp>
        <p:sp>
          <p:nvSpPr>
            <p:cNvPr id="155654" name="Text Box 10"/>
            <p:cNvSpPr txBox="1">
              <a:spLocks noChangeArrowheads="1"/>
            </p:cNvSpPr>
            <p:nvPr/>
          </p:nvSpPr>
          <p:spPr bwMode="auto">
            <a:xfrm>
              <a:off x="96" y="624"/>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Temp – </a:t>
              </a:r>
            </a:p>
          </p:txBody>
        </p:sp>
        <p:sp>
          <p:nvSpPr>
            <p:cNvPr id="155655" name="Text Box 11"/>
            <p:cNvSpPr txBox="1">
              <a:spLocks noChangeArrowheads="1"/>
            </p:cNvSpPr>
            <p:nvPr/>
          </p:nvSpPr>
          <p:spPr bwMode="auto">
            <a:xfrm>
              <a:off x="144" y="1152"/>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Percip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checkerboard(across)">
                                      <p:cBhvr>
                                        <p:cTn id="7"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WordArt 2"/>
          <p:cNvSpPr>
            <a:spLocks noChangeArrowheads="1" noChangeShapeType="1" noTextEdit="1"/>
          </p:cNvSpPr>
          <p:nvPr/>
        </p:nvSpPr>
        <p:spPr bwMode="auto">
          <a:xfrm>
            <a:off x="171450" y="228600"/>
            <a:ext cx="4019550" cy="14478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996633"/>
                </a:solidFill>
                <a:latin typeface="Bernard MT Condensed"/>
              </a:rPr>
              <a:t>ANIMALS</a:t>
            </a:r>
          </a:p>
        </p:txBody>
      </p:sp>
      <p:pic>
        <p:nvPicPr>
          <p:cNvPr id="130051" name="Picture 3" descr="moose-orig"/>
          <p:cNvPicPr>
            <a:picLocks noChangeAspect="1" noChangeArrowheads="1"/>
          </p:cNvPicPr>
          <p:nvPr/>
        </p:nvPicPr>
        <p:blipFill>
          <a:blip r:embed="rId2" cstate="print"/>
          <a:srcRect/>
          <a:stretch>
            <a:fillRect/>
          </a:stretch>
        </p:blipFill>
        <p:spPr bwMode="auto">
          <a:xfrm>
            <a:off x="5943600" y="0"/>
            <a:ext cx="3200400" cy="2405063"/>
          </a:xfrm>
          <a:prstGeom prst="rect">
            <a:avLst/>
          </a:prstGeom>
          <a:noFill/>
          <a:ln w="9525">
            <a:noFill/>
            <a:miter lim="800000"/>
            <a:headEnd/>
            <a:tailEnd/>
          </a:ln>
        </p:spPr>
      </p:pic>
      <p:pic>
        <p:nvPicPr>
          <p:cNvPr id="130052" name="Picture 4" descr="bearfam"/>
          <p:cNvPicPr>
            <a:picLocks noChangeAspect="1" noChangeArrowheads="1"/>
          </p:cNvPicPr>
          <p:nvPr/>
        </p:nvPicPr>
        <p:blipFill>
          <a:blip r:embed="rId3" cstate="print"/>
          <a:srcRect/>
          <a:stretch>
            <a:fillRect/>
          </a:stretch>
        </p:blipFill>
        <p:spPr bwMode="auto">
          <a:xfrm>
            <a:off x="0" y="1752600"/>
            <a:ext cx="4267200" cy="3213100"/>
          </a:xfrm>
          <a:prstGeom prst="rect">
            <a:avLst/>
          </a:prstGeom>
          <a:noFill/>
          <a:ln w="9525">
            <a:noFill/>
            <a:miter lim="800000"/>
            <a:headEnd/>
            <a:tailEnd/>
          </a:ln>
        </p:spPr>
      </p:pic>
      <p:pic>
        <p:nvPicPr>
          <p:cNvPr id="130053" name="Picture 5" descr="canlynx"/>
          <p:cNvPicPr>
            <a:picLocks noChangeAspect="1" noChangeArrowheads="1"/>
          </p:cNvPicPr>
          <p:nvPr/>
        </p:nvPicPr>
        <p:blipFill>
          <a:blip r:embed="rId4" cstate="print"/>
          <a:srcRect/>
          <a:stretch>
            <a:fillRect/>
          </a:stretch>
        </p:blipFill>
        <p:spPr bwMode="auto">
          <a:xfrm>
            <a:off x="4267200" y="2517775"/>
            <a:ext cx="2514600" cy="1978025"/>
          </a:xfrm>
          <a:prstGeom prst="rect">
            <a:avLst/>
          </a:prstGeom>
          <a:noFill/>
          <a:ln w="9525">
            <a:noFill/>
            <a:miter lim="800000"/>
            <a:headEnd/>
            <a:tailEnd/>
          </a:ln>
        </p:spPr>
      </p:pic>
      <p:pic>
        <p:nvPicPr>
          <p:cNvPr id="156677" name="Picture 6"/>
          <p:cNvPicPr>
            <a:picLocks noChangeAspect="1" noChangeArrowheads="1"/>
          </p:cNvPicPr>
          <p:nvPr/>
        </p:nvPicPr>
        <p:blipFill>
          <a:blip r:embed="rId5" cstate="print"/>
          <a:srcRect/>
          <a:stretch>
            <a:fillRect/>
          </a:stretch>
        </p:blipFill>
        <p:spPr bwMode="auto">
          <a:xfrm>
            <a:off x="0" y="4440238"/>
            <a:ext cx="8229600" cy="2417762"/>
          </a:xfrm>
          <a:prstGeom prst="rect">
            <a:avLst/>
          </a:prstGeom>
          <a:noFill/>
          <a:ln w="9525">
            <a:noFill/>
            <a:miter lim="800000"/>
            <a:headEnd/>
            <a:tailEnd/>
          </a:ln>
        </p:spPr>
      </p:pic>
      <p:pic>
        <p:nvPicPr>
          <p:cNvPr id="130055" name="Picture 7" descr="grizzly4"/>
          <p:cNvPicPr>
            <a:picLocks noChangeAspect="1" noChangeArrowheads="1"/>
          </p:cNvPicPr>
          <p:nvPr/>
        </p:nvPicPr>
        <p:blipFill>
          <a:blip r:embed="rId6" cstate="print"/>
          <a:srcRect/>
          <a:stretch>
            <a:fillRect/>
          </a:stretch>
        </p:blipFill>
        <p:spPr bwMode="auto">
          <a:xfrm>
            <a:off x="1066800" y="609600"/>
            <a:ext cx="6781800" cy="5627688"/>
          </a:xfrm>
          <a:prstGeom prst="rect">
            <a:avLst/>
          </a:prstGeom>
          <a:noFill/>
          <a:ln w="9525">
            <a:noFill/>
            <a:miter lim="800000"/>
            <a:headEnd/>
            <a:tailEnd/>
          </a:ln>
        </p:spPr>
      </p:pic>
      <p:pic>
        <p:nvPicPr>
          <p:cNvPr id="130056" name="Picture 8"/>
          <p:cNvPicPr>
            <a:picLocks noChangeAspect="1" noChangeArrowheads="1"/>
          </p:cNvPicPr>
          <p:nvPr/>
        </p:nvPicPr>
        <p:blipFill>
          <a:blip r:embed="rId7" cstate="print"/>
          <a:srcRect/>
          <a:stretch>
            <a:fillRect/>
          </a:stretch>
        </p:blipFill>
        <p:spPr bwMode="auto">
          <a:xfrm>
            <a:off x="5334000" y="0"/>
            <a:ext cx="3810000" cy="4114800"/>
          </a:xfrm>
          <a:prstGeom prst="rect">
            <a:avLst/>
          </a:prstGeom>
          <a:noFill/>
          <a:ln w="9525">
            <a:noFill/>
            <a:miter lim="800000"/>
            <a:headEnd/>
            <a:tailEnd/>
          </a:ln>
        </p:spPr>
      </p:pic>
      <p:pic>
        <p:nvPicPr>
          <p:cNvPr id="130057" name="Picture 9"/>
          <p:cNvPicPr>
            <a:picLocks noChangeAspect="1" noChangeArrowheads="1"/>
          </p:cNvPicPr>
          <p:nvPr/>
        </p:nvPicPr>
        <p:blipFill>
          <a:blip r:embed="rId8" cstate="print"/>
          <a:srcRect/>
          <a:stretch>
            <a:fillRect/>
          </a:stretch>
        </p:blipFill>
        <p:spPr bwMode="auto">
          <a:xfrm>
            <a:off x="76200" y="2155825"/>
            <a:ext cx="5295900" cy="3178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checkerboard(across)">
                                      <p:cBhvr>
                                        <p:cTn id="7" dur="500"/>
                                        <p:tgtEl>
                                          <p:spTgt spid="13005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0052"/>
                                        </p:tgtEl>
                                        <p:attrNameLst>
                                          <p:attrName>style.visibility</p:attrName>
                                        </p:attrNameLst>
                                      </p:cBhvr>
                                      <p:to>
                                        <p:strVal val="visible"/>
                                      </p:to>
                                    </p:set>
                                    <p:animEffect transition="in" filter="checkerboard(across)">
                                      <p:cBhvr>
                                        <p:cTn id="12" dur="500"/>
                                        <p:tgtEl>
                                          <p:spTgt spid="13005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0053"/>
                                        </p:tgtEl>
                                        <p:attrNameLst>
                                          <p:attrName>style.visibility</p:attrName>
                                        </p:attrNameLst>
                                      </p:cBhvr>
                                      <p:to>
                                        <p:strVal val="visible"/>
                                      </p:to>
                                    </p:set>
                                    <p:animEffect transition="in" filter="checkerboard(across)">
                                      <p:cBhvr>
                                        <p:cTn id="17" dur="500"/>
                                        <p:tgtEl>
                                          <p:spTgt spid="13005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30055"/>
                                        </p:tgtEl>
                                        <p:attrNameLst>
                                          <p:attrName>style.visibility</p:attrName>
                                        </p:attrNameLst>
                                      </p:cBhvr>
                                      <p:to>
                                        <p:strVal val="visible"/>
                                      </p:to>
                                    </p:set>
                                    <p:animEffect transition="in" filter="checkerboard(across)">
                                      <p:cBhvr>
                                        <p:cTn id="22" dur="500"/>
                                        <p:tgtEl>
                                          <p:spTgt spid="13005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30056"/>
                                        </p:tgtEl>
                                        <p:attrNameLst>
                                          <p:attrName>style.visibility</p:attrName>
                                        </p:attrNameLst>
                                      </p:cBhvr>
                                      <p:to>
                                        <p:strVal val="visible"/>
                                      </p:to>
                                    </p:set>
                                    <p:animEffect transition="in" filter="checkerboard(across)">
                                      <p:cBhvr>
                                        <p:cTn id="27" dur="500"/>
                                        <p:tgtEl>
                                          <p:spTgt spid="13005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30057"/>
                                        </p:tgtEl>
                                        <p:attrNameLst>
                                          <p:attrName>style.visibility</p:attrName>
                                        </p:attrNameLst>
                                      </p:cBhvr>
                                      <p:to>
                                        <p:strVal val="visible"/>
                                      </p:to>
                                    </p:set>
                                    <p:animEffect transition="in" filter="checkerboard(across)">
                                      <p:cBhvr>
                                        <p:cTn id="32" dur="500"/>
                                        <p:tgtEl>
                                          <p:spTgt spid="130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18900000" scaled="1"/>
        </a:gradFill>
        <a:effectLst/>
      </p:bgPr>
    </p:bg>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cstate="print"/>
          <a:srcRect/>
          <a:stretch>
            <a:fillRect/>
          </a:stretch>
        </p:blipFill>
        <p:spPr bwMode="auto">
          <a:xfrm>
            <a:off x="228600" y="4191000"/>
            <a:ext cx="8763000" cy="2520950"/>
          </a:xfrm>
          <a:prstGeom prst="rect">
            <a:avLst/>
          </a:prstGeom>
          <a:noFill/>
          <a:ln w="9525">
            <a:noFill/>
            <a:miter lim="800000"/>
            <a:headEnd/>
            <a:tailEnd/>
          </a:ln>
        </p:spPr>
      </p:pic>
      <p:pic>
        <p:nvPicPr>
          <p:cNvPr id="157699" name="Picture 3" descr="grassland004"/>
          <p:cNvPicPr>
            <a:picLocks noChangeAspect="1" noChangeArrowheads="1"/>
          </p:cNvPicPr>
          <p:nvPr/>
        </p:nvPicPr>
        <p:blipFill>
          <a:blip r:embed="rId3" cstate="print"/>
          <a:srcRect/>
          <a:stretch>
            <a:fillRect/>
          </a:stretch>
        </p:blipFill>
        <p:spPr bwMode="auto">
          <a:xfrm>
            <a:off x="228600" y="1338263"/>
            <a:ext cx="3886200" cy="2776537"/>
          </a:xfrm>
          <a:prstGeom prst="rect">
            <a:avLst/>
          </a:prstGeom>
          <a:noFill/>
          <a:ln w="9525">
            <a:noFill/>
            <a:miter lim="800000"/>
            <a:headEnd/>
            <a:tailEnd/>
          </a:ln>
        </p:spPr>
      </p:pic>
      <p:sp>
        <p:nvSpPr>
          <p:cNvPr id="131076" name="WordArt 4"/>
          <p:cNvSpPr>
            <a:spLocks noChangeArrowheads="1" noChangeShapeType="1" noTextEdit="1"/>
          </p:cNvSpPr>
          <p:nvPr/>
        </p:nvSpPr>
        <p:spPr bwMode="auto">
          <a:xfrm>
            <a:off x="228600" y="381000"/>
            <a:ext cx="7848600" cy="6096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CC9900"/>
                </a:solidFill>
                <a:latin typeface="Bernard MT Condensed"/>
              </a:rPr>
              <a:t>TEMPERATE GRASSLAND &amp; SAVANNA</a:t>
            </a:r>
          </a:p>
        </p:txBody>
      </p:sp>
      <p:pic>
        <p:nvPicPr>
          <p:cNvPr id="157701" name="Picture 5" descr="grassland_location_map"/>
          <p:cNvPicPr>
            <a:picLocks noChangeAspect="1" noChangeArrowheads="1"/>
          </p:cNvPicPr>
          <p:nvPr/>
        </p:nvPicPr>
        <p:blipFill>
          <a:blip r:embed="rId4" cstate="print"/>
          <a:srcRect/>
          <a:stretch>
            <a:fillRect/>
          </a:stretch>
        </p:blipFill>
        <p:spPr bwMode="auto">
          <a:xfrm>
            <a:off x="4114800" y="990600"/>
            <a:ext cx="4876800" cy="2968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1076"/>
                                        </p:tgtEl>
                                        <p:attrNameLst>
                                          <p:attrName>style.visibility</p:attrName>
                                        </p:attrNameLst>
                                      </p:cBhvr>
                                      <p:to>
                                        <p:strVal val="visible"/>
                                      </p:to>
                                    </p:set>
                                    <p:animEffect transition="in" filter="checkerboard(across)">
                                      <p:cBhvr>
                                        <p:cTn id="7" dur="500"/>
                                        <p:tgtEl>
                                          <p:spTgt spid="13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18900000" scaled="1"/>
        </a:gradFill>
        <a:effectLst/>
      </p:bgPr>
    </p:bg>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0" y="2019300"/>
            <a:ext cx="9144000" cy="0"/>
          </a:xfrm>
          <a:prstGeom prst="rect">
            <a:avLst/>
          </a:prstGeom>
          <a:noFill/>
          <a:ln w="9525">
            <a:noFill/>
            <a:miter lim="800000"/>
            <a:headEnd/>
            <a:tailEnd/>
          </a:ln>
        </p:spPr>
        <p:txBody>
          <a:bodyPr>
            <a:spAutoFit/>
          </a:bodyPr>
          <a:lstStyle/>
          <a:p>
            <a:endParaRPr lang="en-US"/>
          </a:p>
        </p:txBody>
      </p:sp>
      <p:sp>
        <p:nvSpPr>
          <p:cNvPr id="158723" name="Rectangle 3"/>
          <p:cNvSpPr>
            <a:spLocks noChangeArrowheads="1"/>
          </p:cNvSpPr>
          <p:nvPr/>
        </p:nvSpPr>
        <p:spPr bwMode="auto">
          <a:xfrm>
            <a:off x="0" y="1989138"/>
            <a:ext cx="9144000" cy="0"/>
          </a:xfrm>
          <a:prstGeom prst="rect">
            <a:avLst/>
          </a:prstGeom>
          <a:noFill/>
          <a:ln w="9525">
            <a:noFill/>
            <a:miter lim="800000"/>
            <a:headEnd/>
            <a:tailEnd/>
          </a:ln>
        </p:spPr>
        <p:txBody>
          <a:bodyPr>
            <a:spAutoFit/>
          </a:bodyPr>
          <a:lstStyle/>
          <a:p>
            <a:endParaRPr lang="en-US"/>
          </a:p>
        </p:txBody>
      </p:sp>
      <p:sp>
        <p:nvSpPr>
          <p:cNvPr id="158724" name="Rectangle 4"/>
          <p:cNvSpPr>
            <a:spLocks noChangeArrowheads="1"/>
          </p:cNvSpPr>
          <p:nvPr/>
        </p:nvSpPr>
        <p:spPr bwMode="auto">
          <a:xfrm>
            <a:off x="3008313" y="1538288"/>
            <a:ext cx="9144000" cy="0"/>
          </a:xfrm>
          <a:prstGeom prst="rect">
            <a:avLst/>
          </a:prstGeom>
          <a:noFill/>
          <a:ln w="9525">
            <a:noFill/>
            <a:miter lim="800000"/>
            <a:headEnd/>
            <a:tailEnd/>
          </a:ln>
        </p:spPr>
        <p:txBody>
          <a:bodyPr>
            <a:spAutoFit/>
          </a:bodyPr>
          <a:lstStyle/>
          <a:p>
            <a:endParaRPr lang="en-US"/>
          </a:p>
        </p:txBody>
      </p:sp>
      <p:grpSp>
        <p:nvGrpSpPr>
          <p:cNvPr id="158725" name="Group 5"/>
          <p:cNvGrpSpPr>
            <a:grpSpLocks/>
          </p:cNvGrpSpPr>
          <p:nvPr/>
        </p:nvGrpSpPr>
        <p:grpSpPr bwMode="auto">
          <a:xfrm>
            <a:off x="5570538" y="1538288"/>
            <a:ext cx="4017962" cy="0"/>
            <a:chOff x="0" y="0"/>
            <a:chExt cx="2531" cy="0"/>
          </a:xfrm>
        </p:grpSpPr>
        <p:sp>
          <p:nvSpPr>
            <p:cNvPr id="158751" name="Rectangle 6"/>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58752" name="Rectangle 7"/>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58726" name="Rectangle 8"/>
          <p:cNvSpPr>
            <a:spLocks noChangeArrowheads="1"/>
          </p:cNvSpPr>
          <p:nvPr/>
        </p:nvSpPr>
        <p:spPr bwMode="auto">
          <a:xfrm>
            <a:off x="3136900" y="1638300"/>
            <a:ext cx="9144000" cy="0"/>
          </a:xfrm>
          <a:prstGeom prst="rect">
            <a:avLst/>
          </a:prstGeom>
          <a:noFill/>
          <a:ln w="9525">
            <a:noFill/>
            <a:miter lim="800000"/>
            <a:headEnd/>
            <a:tailEnd/>
          </a:ln>
        </p:spPr>
        <p:txBody>
          <a:bodyPr>
            <a:spAutoFit/>
          </a:bodyPr>
          <a:lstStyle/>
          <a:p>
            <a:endParaRPr lang="en-US"/>
          </a:p>
        </p:txBody>
      </p:sp>
      <p:grpSp>
        <p:nvGrpSpPr>
          <p:cNvPr id="158727" name="Group 9"/>
          <p:cNvGrpSpPr>
            <a:grpSpLocks/>
          </p:cNvGrpSpPr>
          <p:nvPr/>
        </p:nvGrpSpPr>
        <p:grpSpPr bwMode="auto">
          <a:xfrm>
            <a:off x="5699125" y="1638300"/>
            <a:ext cx="4017963" cy="0"/>
            <a:chOff x="0" y="0"/>
            <a:chExt cx="2531" cy="0"/>
          </a:xfrm>
        </p:grpSpPr>
        <p:sp>
          <p:nvSpPr>
            <p:cNvPr id="158749" name="Rectangle 10"/>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58750" name="Rectangle 11"/>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58728" name="Rectangle 12"/>
          <p:cNvSpPr>
            <a:spLocks noChangeArrowheads="1"/>
          </p:cNvSpPr>
          <p:nvPr/>
        </p:nvSpPr>
        <p:spPr bwMode="auto">
          <a:xfrm>
            <a:off x="2778125" y="838200"/>
            <a:ext cx="9144000" cy="0"/>
          </a:xfrm>
          <a:prstGeom prst="rect">
            <a:avLst/>
          </a:prstGeom>
          <a:noFill/>
          <a:ln w="9525">
            <a:noFill/>
            <a:miter lim="800000"/>
            <a:headEnd/>
            <a:tailEnd/>
          </a:ln>
        </p:spPr>
        <p:txBody>
          <a:bodyPr>
            <a:spAutoFit/>
          </a:bodyPr>
          <a:lstStyle/>
          <a:p>
            <a:endParaRPr lang="en-US"/>
          </a:p>
        </p:txBody>
      </p:sp>
      <p:grpSp>
        <p:nvGrpSpPr>
          <p:cNvPr id="158729" name="Group 13"/>
          <p:cNvGrpSpPr>
            <a:grpSpLocks/>
          </p:cNvGrpSpPr>
          <p:nvPr/>
        </p:nvGrpSpPr>
        <p:grpSpPr bwMode="auto">
          <a:xfrm>
            <a:off x="5340350" y="838200"/>
            <a:ext cx="4017963" cy="0"/>
            <a:chOff x="0" y="0"/>
            <a:chExt cx="2531" cy="0"/>
          </a:xfrm>
        </p:grpSpPr>
        <p:sp>
          <p:nvSpPr>
            <p:cNvPr id="158747" name="Rectangle 14"/>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58748" name="Rectangle 15"/>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58730" name="Rectangle 16"/>
          <p:cNvSpPr>
            <a:spLocks noChangeArrowheads="1"/>
          </p:cNvSpPr>
          <p:nvPr/>
        </p:nvSpPr>
        <p:spPr bwMode="auto">
          <a:xfrm>
            <a:off x="3192463" y="2492375"/>
            <a:ext cx="9144000" cy="0"/>
          </a:xfrm>
          <a:prstGeom prst="rect">
            <a:avLst/>
          </a:prstGeom>
          <a:noFill/>
          <a:ln w="9525">
            <a:noFill/>
            <a:miter lim="800000"/>
            <a:headEnd/>
            <a:tailEnd/>
          </a:ln>
        </p:spPr>
        <p:txBody>
          <a:bodyPr>
            <a:spAutoFit/>
          </a:bodyPr>
          <a:lstStyle/>
          <a:p>
            <a:endParaRPr lang="en-US"/>
          </a:p>
        </p:txBody>
      </p:sp>
      <p:grpSp>
        <p:nvGrpSpPr>
          <p:cNvPr id="158731" name="Group 17"/>
          <p:cNvGrpSpPr>
            <a:grpSpLocks/>
          </p:cNvGrpSpPr>
          <p:nvPr/>
        </p:nvGrpSpPr>
        <p:grpSpPr bwMode="auto">
          <a:xfrm>
            <a:off x="5754688" y="2492375"/>
            <a:ext cx="4017962" cy="0"/>
            <a:chOff x="0" y="0"/>
            <a:chExt cx="2531" cy="0"/>
          </a:xfrm>
        </p:grpSpPr>
        <p:sp>
          <p:nvSpPr>
            <p:cNvPr id="158745" name="Rectangle 18"/>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58746" name="Rectangle 19"/>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58732" name="Rectangle 20"/>
          <p:cNvSpPr>
            <a:spLocks noChangeArrowheads="1"/>
          </p:cNvSpPr>
          <p:nvPr/>
        </p:nvSpPr>
        <p:spPr bwMode="auto">
          <a:xfrm>
            <a:off x="3203575" y="2549525"/>
            <a:ext cx="9144000" cy="0"/>
          </a:xfrm>
          <a:prstGeom prst="rect">
            <a:avLst/>
          </a:prstGeom>
          <a:noFill/>
          <a:ln w="9525">
            <a:noFill/>
            <a:miter lim="800000"/>
            <a:headEnd/>
            <a:tailEnd/>
          </a:ln>
        </p:spPr>
        <p:txBody>
          <a:bodyPr>
            <a:spAutoFit/>
          </a:bodyPr>
          <a:lstStyle/>
          <a:p>
            <a:endParaRPr lang="en-US"/>
          </a:p>
        </p:txBody>
      </p:sp>
      <p:grpSp>
        <p:nvGrpSpPr>
          <p:cNvPr id="158733" name="Group 21"/>
          <p:cNvGrpSpPr>
            <a:grpSpLocks/>
          </p:cNvGrpSpPr>
          <p:nvPr/>
        </p:nvGrpSpPr>
        <p:grpSpPr bwMode="auto">
          <a:xfrm>
            <a:off x="5765800" y="2549525"/>
            <a:ext cx="4017963" cy="0"/>
            <a:chOff x="0" y="0"/>
            <a:chExt cx="2531" cy="0"/>
          </a:xfrm>
        </p:grpSpPr>
        <p:sp>
          <p:nvSpPr>
            <p:cNvPr id="158743" name="Rectangle 22"/>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58744" name="Rectangle 23"/>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pic>
        <p:nvPicPr>
          <p:cNvPr id="158734" name="Picture 24" descr="GrasslandsBiome"/>
          <p:cNvPicPr>
            <a:picLocks noChangeAspect="1" noChangeArrowheads="1"/>
          </p:cNvPicPr>
          <p:nvPr/>
        </p:nvPicPr>
        <p:blipFill>
          <a:blip r:embed="rId2" cstate="print"/>
          <a:srcRect/>
          <a:stretch>
            <a:fillRect/>
          </a:stretch>
        </p:blipFill>
        <p:spPr bwMode="auto">
          <a:xfrm>
            <a:off x="5181600" y="0"/>
            <a:ext cx="3962400" cy="2614613"/>
          </a:xfrm>
          <a:prstGeom prst="rect">
            <a:avLst/>
          </a:prstGeom>
          <a:noFill/>
          <a:ln w="9525">
            <a:noFill/>
            <a:miter lim="800000"/>
            <a:headEnd/>
            <a:tailEnd/>
          </a:ln>
        </p:spPr>
      </p:pic>
      <p:sp>
        <p:nvSpPr>
          <p:cNvPr id="158735" name="WordArt 25"/>
          <p:cNvSpPr>
            <a:spLocks noChangeArrowheads="1" noChangeShapeType="1" noTextEdit="1"/>
          </p:cNvSpPr>
          <p:nvPr/>
        </p:nvSpPr>
        <p:spPr bwMode="auto">
          <a:xfrm rot="-5400000">
            <a:off x="-600075" y="4257675"/>
            <a:ext cx="3257550" cy="14478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CC9900"/>
                </a:solidFill>
                <a:latin typeface="Bernard MT Condensed"/>
              </a:rPr>
              <a:t>PLANTS</a:t>
            </a:r>
          </a:p>
        </p:txBody>
      </p:sp>
      <p:grpSp>
        <p:nvGrpSpPr>
          <p:cNvPr id="132122" name="Group 26"/>
          <p:cNvGrpSpPr>
            <a:grpSpLocks/>
          </p:cNvGrpSpPr>
          <p:nvPr/>
        </p:nvGrpSpPr>
        <p:grpSpPr bwMode="auto">
          <a:xfrm>
            <a:off x="1828800" y="3733800"/>
            <a:ext cx="7315200" cy="2914650"/>
            <a:chOff x="1152" y="2352"/>
            <a:chExt cx="4608" cy="1836"/>
          </a:xfrm>
        </p:grpSpPr>
        <p:pic>
          <p:nvPicPr>
            <p:cNvPr id="158741" name="Picture 27"/>
            <p:cNvPicPr>
              <a:picLocks noChangeAspect="1" noChangeArrowheads="1"/>
            </p:cNvPicPr>
            <p:nvPr/>
          </p:nvPicPr>
          <p:blipFill>
            <a:blip r:embed="rId3" cstate="print"/>
            <a:srcRect/>
            <a:stretch>
              <a:fillRect/>
            </a:stretch>
          </p:blipFill>
          <p:spPr bwMode="auto">
            <a:xfrm>
              <a:off x="1152" y="2352"/>
              <a:ext cx="2448" cy="1836"/>
            </a:xfrm>
            <a:prstGeom prst="rect">
              <a:avLst/>
            </a:prstGeom>
            <a:noFill/>
            <a:ln w="9525">
              <a:noFill/>
              <a:miter lim="800000"/>
              <a:headEnd/>
              <a:tailEnd/>
            </a:ln>
          </p:spPr>
        </p:pic>
        <p:pic>
          <p:nvPicPr>
            <p:cNvPr id="158742" name="Picture 28"/>
            <p:cNvPicPr>
              <a:picLocks noChangeAspect="1" noChangeArrowheads="1"/>
            </p:cNvPicPr>
            <p:nvPr/>
          </p:nvPicPr>
          <p:blipFill>
            <a:blip r:embed="rId4" cstate="print"/>
            <a:srcRect/>
            <a:stretch>
              <a:fillRect/>
            </a:stretch>
          </p:blipFill>
          <p:spPr bwMode="auto">
            <a:xfrm>
              <a:off x="3840" y="2510"/>
              <a:ext cx="1920" cy="1666"/>
            </a:xfrm>
            <a:prstGeom prst="rect">
              <a:avLst/>
            </a:prstGeom>
            <a:noFill/>
            <a:ln w="9525">
              <a:noFill/>
              <a:miter lim="800000"/>
              <a:headEnd/>
              <a:tailEnd/>
            </a:ln>
          </p:spPr>
        </p:pic>
      </p:grpSp>
      <p:grpSp>
        <p:nvGrpSpPr>
          <p:cNvPr id="158737" name="Group 29"/>
          <p:cNvGrpSpPr>
            <a:grpSpLocks/>
          </p:cNvGrpSpPr>
          <p:nvPr/>
        </p:nvGrpSpPr>
        <p:grpSpPr bwMode="auto">
          <a:xfrm>
            <a:off x="152400" y="381000"/>
            <a:ext cx="4038600" cy="2043113"/>
            <a:chOff x="96" y="192"/>
            <a:chExt cx="2544" cy="1287"/>
          </a:xfrm>
        </p:grpSpPr>
        <p:sp>
          <p:nvSpPr>
            <p:cNvPr id="158738" name="Text Box 30"/>
            <p:cNvSpPr txBox="1">
              <a:spLocks noChangeArrowheads="1"/>
            </p:cNvSpPr>
            <p:nvPr/>
          </p:nvSpPr>
          <p:spPr bwMode="auto">
            <a:xfrm>
              <a:off x="96" y="192"/>
              <a:ext cx="2496" cy="327"/>
            </a:xfrm>
            <a:prstGeom prst="rect">
              <a:avLst/>
            </a:prstGeom>
            <a:noFill/>
            <a:ln w="9525">
              <a:noFill/>
              <a:miter lim="800000"/>
              <a:headEnd/>
              <a:tailEnd/>
            </a:ln>
          </p:spPr>
          <p:txBody>
            <a:bodyPr>
              <a:spAutoFit/>
            </a:bodyPr>
            <a:lstStyle/>
            <a:p>
              <a:pPr>
                <a:spcBef>
                  <a:spcPct val="50000"/>
                </a:spcBef>
              </a:pPr>
              <a:endParaRPr lang="en-US" sz="2800" b="1">
                <a:latin typeface="Times New Roman" pitchFamily="18" charset="0"/>
              </a:endParaRPr>
            </a:p>
          </p:txBody>
        </p:sp>
        <p:sp>
          <p:nvSpPr>
            <p:cNvPr id="158739" name="Text Box 31"/>
            <p:cNvSpPr txBox="1">
              <a:spLocks noChangeArrowheads="1"/>
            </p:cNvSpPr>
            <p:nvPr/>
          </p:nvSpPr>
          <p:spPr bwMode="auto">
            <a:xfrm>
              <a:off x="96" y="624"/>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Temp – </a:t>
              </a:r>
            </a:p>
          </p:txBody>
        </p:sp>
        <p:sp>
          <p:nvSpPr>
            <p:cNvPr id="158740" name="Text Box 32"/>
            <p:cNvSpPr txBox="1">
              <a:spLocks noChangeArrowheads="1"/>
            </p:cNvSpPr>
            <p:nvPr/>
          </p:nvSpPr>
          <p:spPr bwMode="auto">
            <a:xfrm>
              <a:off x="144" y="1152"/>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Percip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2122"/>
                                        </p:tgtEl>
                                        <p:attrNameLst>
                                          <p:attrName>style.visibility</p:attrName>
                                        </p:attrNameLst>
                                      </p:cBhvr>
                                      <p:to>
                                        <p:strVal val="visible"/>
                                      </p:to>
                                    </p:set>
                                    <p:animEffect transition="in" filter="box(in)">
                                      <p:cBhvr>
                                        <p:cTn id="7" dur="500"/>
                                        <p:tgtEl>
                                          <p:spTgt spid="132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18900000" scaled="1"/>
        </a:gradFill>
        <a:effectLst/>
      </p:bgPr>
    </p:bg>
    <p:spTree>
      <p:nvGrpSpPr>
        <p:cNvPr id="1" name=""/>
        <p:cNvGrpSpPr/>
        <p:nvPr/>
      </p:nvGrpSpPr>
      <p:grpSpPr>
        <a:xfrm>
          <a:off x="0" y="0"/>
          <a:ext cx="0" cy="0"/>
          <a:chOff x="0" y="0"/>
          <a:chExt cx="0" cy="0"/>
        </a:xfrm>
      </p:grpSpPr>
      <p:sp>
        <p:nvSpPr>
          <p:cNvPr id="159746" name="WordArt 2"/>
          <p:cNvSpPr>
            <a:spLocks noChangeArrowheads="1" noChangeShapeType="1" noTextEdit="1"/>
          </p:cNvSpPr>
          <p:nvPr/>
        </p:nvSpPr>
        <p:spPr bwMode="auto">
          <a:xfrm>
            <a:off x="171450" y="228600"/>
            <a:ext cx="3943350" cy="5334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CC9900"/>
                </a:solidFill>
                <a:latin typeface="Bernard MT Condensed"/>
              </a:rPr>
              <a:t>ANIMALS</a:t>
            </a:r>
          </a:p>
        </p:txBody>
      </p:sp>
      <p:grpSp>
        <p:nvGrpSpPr>
          <p:cNvPr id="133123" name="Group 3"/>
          <p:cNvGrpSpPr>
            <a:grpSpLocks/>
          </p:cNvGrpSpPr>
          <p:nvPr/>
        </p:nvGrpSpPr>
        <p:grpSpPr bwMode="auto">
          <a:xfrm>
            <a:off x="0" y="838200"/>
            <a:ext cx="3505200" cy="6019800"/>
            <a:chOff x="0" y="528"/>
            <a:chExt cx="2208" cy="3792"/>
          </a:xfrm>
        </p:grpSpPr>
        <p:pic>
          <p:nvPicPr>
            <p:cNvPr id="159749" name="Picture 4" descr="buffalo"/>
            <p:cNvPicPr>
              <a:picLocks noChangeAspect="1" noChangeArrowheads="1"/>
            </p:cNvPicPr>
            <p:nvPr/>
          </p:nvPicPr>
          <p:blipFill>
            <a:blip r:embed="rId2" cstate="print"/>
            <a:srcRect/>
            <a:stretch>
              <a:fillRect/>
            </a:stretch>
          </p:blipFill>
          <p:spPr bwMode="auto">
            <a:xfrm>
              <a:off x="0" y="528"/>
              <a:ext cx="2112" cy="1573"/>
            </a:xfrm>
            <a:prstGeom prst="rect">
              <a:avLst/>
            </a:prstGeom>
            <a:noFill/>
            <a:ln w="9525">
              <a:noFill/>
              <a:miter lim="800000"/>
              <a:headEnd/>
              <a:tailEnd/>
            </a:ln>
          </p:spPr>
        </p:pic>
        <p:pic>
          <p:nvPicPr>
            <p:cNvPr id="159750" name="Picture 5" descr="Deer"/>
            <p:cNvPicPr>
              <a:picLocks noChangeAspect="1" noChangeArrowheads="1"/>
            </p:cNvPicPr>
            <p:nvPr/>
          </p:nvPicPr>
          <p:blipFill>
            <a:blip r:embed="rId3" cstate="print"/>
            <a:srcRect/>
            <a:stretch>
              <a:fillRect/>
            </a:stretch>
          </p:blipFill>
          <p:spPr bwMode="auto">
            <a:xfrm>
              <a:off x="0" y="1920"/>
              <a:ext cx="2208" cy="1517"/>
            </a:xfrm>
            <a:prstGeom prst="rect">
              <a:avLst/>
            </a:prstGeom>
            <a:noFill/>
            <a:ln w="9525">
              <a:noFill/>
              <a:miter lim="800000"/>
              <a:headEnd/>
              <a:tailEnd/>
            </a:ln>
          </p:spPr>
        </p:pic>
        <p:pic>
          <p:nvPicPr>
            <p:cNvPr id="159751" name="Picture 6" descr="p_dog_ma"/>
            <p:cNvPicPr>
              <a:picLocks noChangeAspect="1" noChangeArrowheads="1"/>
            </p:cNvPicPr>
            <p:nvPr/>
          </p:nvPicPr>
          <p:blipFill>
            <a:blip r:embed="rId4" cstate="print"/>
            <a:srcRect/>
            <a:stretch>
              <a:fillRect/>
            </a:stretch>
          </p:blipFill>
          <p:spPr bwMode="auto">
            <a:xfrm>
              <a:off x="0" y="3163"/>
              <a:ext cx="1200" cy="1157"/>
            </a:xfrm>
            <a:prstGeom prst="rect">
              <a:avLst/>
            </a:prstGeom>
            <a:noFill/>
            <a:ln w="9525">
              <a:noFill/>
              <a:miter lim="800000"/>
              <a:headEnd/>
              <a:tailEnd/>
            </a:ln>
          </p:spPr>
        </p:pic>
      </p:grpSp>
      <p:pic>
        <p:nvPicPr>
          <p:cNvPr id="159748" name="Picture 7" descr="grassland_location_map"/>
          <p:cNvPicPr>
            <a:picLocks noChangeAspect="1" noChangeArrowheads="1"/>
          </p:cNvPicPr>
          <p:nvPr/>
        </p:nvPicPr>
        <p:blipFill>
          <a:blip r:embed="rId5" cstate="print"/>
          <a:srcRect/>
          <a:stretch>
            <a:fillRect/>
          </a:stretch>
        </p:blipFill>
        <p:spPr bwMode="auto">
          <a:xfrm>
            <a:off x="3581400" y="1735138"/>
            <a:ext cx="5410200" cy="3294062"/>
          </a:xfrm>
          <a:prstGeom prst="rect">
            <a:avLst/>
          </a:prstGeom>
          <a:solidFill>
            <a:schemeClr val="bg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3123"/>
                                        </p:tgtEl>
                                        <p:attrNameLst>
                                          <p:attrName>style.visibility</p:attrName>
                                        </p:attrNameLst>
                                      </p:cBhvr>
                                      <p:to>
                                        <p:strVal val="visible"/>
                                      </p:to>
                                    </p:set>
                                    <p:animEffect transition="in" filter="box(in)">
                                      <p:cBhvr>
                                        <p:cTn id="7" dur="500"/>
                                        <p:tgtEl>
                                          <p:spTgt spid="13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18900000" scaled="1"/>
        </a:gradFill>
        <a:effectLst/>
      </p:bgPr>
    </p:bg>
    <p:spTree>
      <p:nvGrpSpPr>
        <p:cNvPr id="1" name=""/>
        <p:cNvGrpSpPr/>
        <p:nvPr/>
      </p:nvGrpSpPr>
      <p:grpSpPr>
        <a:xfrm>
          <a:off x="0" y="0"/>
          <a:ext cx="0" cy="0"/>
          <a:chOff x="0" y="0"/>
          <a:chExt cx="0" cy="0"/>
        </a:xfrm>
      </p:grpSpPr>
      <p:sp>
        <p:nvSpPr>
          <p:cNvPr id="160770" name="WordArt 2"/>
          <p:cNvSpPr>
            <a:spLocks noChangeArrowheads="1" noChangeShapeType="1" noTextEdit="1"/>
          </p:cNvSpPr>
          <p:nvPr/>
        </p:nvSpPr>
        <p:spPr bwMode="auto">
          <a:xfrm>
            <a:off x="171450" y="228600"/>
            <a:ext cx="3943350" cy="5334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CC9900"/>
                </a:solidFill>
                <a:latin typeface="Bernard MT Condensed"/>
              </a:rPr>
              <a:t>ANIMALS</a:t>
            </a:r>
          </a:p>
        </p:txBody>
      </p:sp>
      <p:grpSp>
        <p:nvGrpSpPr>
          <p:cNvPr id="134147" name="Group 3"/>
          <p:cNvGrpSpPr>
            <a:grpSpLocks/>
          </p:cNvGrpSpPr>
          <p:nvPr/>
        </p:nvGrpSpPr>
        <p:grpSpPr bwMode="auto">
          <a:xfrm>
            <a:off x="3810000" y="0"/>
            <a:ext cx="5334000" cy="6858000"/>
            <a:chOff x="2400" y="0"/>
            <a:chExt cx="3360" cy="4320"/>
          </a:xfrm>
        </p:grpSpPr>
        <p:pic>
          <p:nvPicPr>
            <p:cNvPr id="160773" name="Picture 4" descr="elephant-side"/>
            <p:cNvPicPr>
              <a:picLocks noChangeAspect="1" noChangeArrowheads="1"/>
            </p:cNvPicPr>
            <p:nvPr/>
          </p:nvPicPr>
          <p:blipFill>
            <a:blip r:embed="rId2" cstate="print"/>
            <a:srcRect/>
            <a:stretch>
              <a:fillRect/>
            </a:stretch>
          </p:blipFill>
          <p:spPr bwMode="auto">
            <a:xfrm>
              <a:off x="2400" y="2658"/>
              <a:ext cx="2496" cy="1662"/>
            </a:xfrm>
            <a:prstGeom prst="rect">
              <a:avLst/>
            </a:prstGeom>
            <a:noFill/>
            <a:ln w="9525">
              <a:noFill/>
              <a:miter lim="800000"/>
              <a:headEnd/>
              <a:tailEnd/>
            </a:ln>
          </p:spPr>
        </p:pic>
        <p:pic>
          <p:nvPicPr>
            <p:cNvPr id="160774" name="Picture 5" descr="giraffe"/>
            <p:cNvPicPr>
              <a:picLocks noChangeAspect="1" noChangeArrowheads="1"/>
            </p:cNvPicPr>
            <p:nvPr/>
          </p:nvPicPr>
          <p:blipFill>
            <a:blip r:embed="rId3" cstate="print"/>
            <a:srcRect/>
            <a:stretch>
              <a:fillRect/>
            </a:stretch>
          </p:blipFill>
          <p:spPr bwMode="auto">
            <a:xfrm>
              <a:off x="3600" y="1584"/>
              <a:ext cx="2160" cy="1428"/>
            </a:xfrm>
            <a:prstGeom prst="rect">
              <a:avLst/>
            </a:prstGeom>
            <a:noFill/>
            <a:ln w="9525">
              <a:noFill/>
              <a:miter lim="800000"/>
              <a:headEnd/>
              <a:tailEnd/>
            </a:ln>
          </p:spPr>
        </p:pic>
        <p:pic>
          <p:nvPicPr>
            <p:cNvPr id="160775" name="Picture 6" descr="Captive-Male-Lion-L"/>
            <p:cNvPicPr>
              <a:picLocks noChangeAspect="1" noChangeArrowheads="1"/>
            </p:cNvPicPr>
            <p:nvPr/>
          </p:nvPicPr>
          <p:blipFill>
            <a:blip r:embed="rId4" cstate="print"/>
            <a:srcRect/>
            <a:stretch>
              <a:fillRect/>
            </a:stretch>
          </p:blipFill>
          <p:spPr bwMode="auto">
            <a:xfrm>
              <a:off x="3360" y="0"/>
              <a:ext cx="2400" cy="1600"/>
            </a:xfrm>
            <a:prstGeom prst="rect">
              <a:avLst/>
            </a:prstGeom>
            <a:noFill/>
            <a:ln w="9525">
              <a:noFill/>
              <a:miter lim="800000"/>
              <a:headEnd/>
              <a:tailEnd/>
            </a:ln>
          </p:spPr>
        </p:pic>
      </p:grpSp>
      <p:pic>
        <p:nvPicPr>
          <p:cNvPr id="160772" name="Picture 7" descr="grassland_location_map"/>
          <p:cNvPicPr>
            <a:picLocks noChangeAspect="1" noChangeArrowheads="1"/>
          </p:cNvPicPr>
          <p:nvPr/>
        </p:nvPicPr>
        <p:blipFill>
          <a:blip r:embed="rId5" cstate="print"/>
          <a:srcRect/>
          <a:stretch>
            <a:fillRect/>
          </a:stretch>
        </p:blipFill>
        <p:spPr bwMode="auto">
          <a:xfrm>
            <a:off x="0" y="1219200"/>
            <a:ext cx="5410200" cy="3294063"/>
          </a:xfrm>
          <a:prstGeom prst="rect">
            <a:avLst/>
          </a:prstGeom>
          <a:solidFill>
            <a:schemeClr val="bg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box(in)">
                                      <p:cBhvr>
                                        <p:cTn id="7" dur="500"/>
                                        <p:tgtEl>
                                          <p:spTgt spid="134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b="1" smtClean="0"/>
              <a:t>Clumped Pattern</a:t>
            </a:r>
            <a:r>
              <a:rPr lang="en-US" smtClean="0"/>
              <a:t>    </a:t>
            </a:r>
            <a:r>
              <a:rPr lang="en-US" sz="2800" smtClean="0">
                <a:solidFill>
                  <a:srgbClr val="0F116A"/>
                </a:solidFill>
              </a:rPr>
              <a:t>(most common)</a:t>
            </a:r>
            <a:endParaRPr lang="en-US" sz="2800" smtClean="0"/>
          </a:p>
        </p:txBody>
      </p:sp>
      <p:pic>
        <p:nvPicPr>
          <p:cNvPr id="16387" name="Picture 3"/>
          <p:cNvPicPr>
            <a:picLocks noChangeAspect="1" noChangeArrowheads="1"/>
          </p:cNvPicPr>
          <p:nvPr/>
        </p:nvPicPr>
        <p:blipFill>
          <a:blip r:embed="rId3" cstate="print"/>
          <a:srcRect/>
          <a:stretch>
            <a:fillRect/>
          </a:stretch>
        </p:blipFill>
        <p:spPr bwMode="auto">
          <a:xfrm>
            <a:off x="749300" y="1352550"/>
            <a:ext cx="8074025" cy="5419725"/>
          </a:xfrm>
          <a:prstGeom prst="rect">
            <a:avLst/>
          </a:prstGeom>
          <a:noFill/>
          <a:ln w="9525">
            <a:noFill/>
            <a:miter lim="800000"/>
            <a:headEnd/>
            <a:tailEnd/>
          </a:ln>
          <a:effectLst>
            <a:outerShdw dist="35921" dir="2700000" algn="ctr" rotWithShape="0">
              <a:srgbClr val="808080"/>
            </a:outerShdw>
          </a:effec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p:cNvPicPr>
            <a:picLocks noChangeAspect="1" noChangeArrowheads="1"/>
          </p:cNvPicPr>
          <p:nvPr/>
        </p:nvPicPr>
        <p:blipFill>
          <a:blip r:embed="rId2" cstate="print"/>
          <a:srcRect/>
          <a:stretch>
            <a:fillRect/>
          </a:stretch>
        </p:blipFill>
        <p:spPr bwMode="auto">
          <a:xfrm>
            <a:off x="304800" y="4083050"/>
            <a:ext cx="8610600" cy="2622550"/>
          </a:xfrm>
          <a:prstGeom prst="rect">
            <a:avLst/>
          </a:prstGeom>
          <a:noFill/>
          <a:ln w="9525">
            <a:noFill/>
            <a:miter lim="800000"/>
            <a:headEnd/>
            <a:tailEnd/>
          </a:ln>
        </p:spPr>
      </p:pic>
      <p:pic>
        <p:nvPicPr>
          <p:cNvPr id="161794" name="Picture 3"/>
          <p:cNvPicPr>
            <a:picLocks noChangeAspect="1" noChangeArrowheads="1"/>
          </p:cNvPicPr>
          <p:nvPr/>
        </p:nvPicPr>
        <p:blipFill>
          <a:blip r:embed="rId3" cstate="print"/>
          <a:srcRect/>
          <a:stretch>
            <a:fillRect/>
          </a:stretch>
        </p:blipFill>
        <p:spPr bwMode="auto">
          <a:xfrm>
            <a:off x="3810000" y="133350"/>
            <a:ext cx="5105400" cy="3829050"/>
          </a:xfrm>
          <a:prstGeom prst="rect">
            <a:avLst/>
          </a:prstGeom>
          <a:noFill/>
          <a:ln w="9525">
            <a:noFill/>
            <a:miter lim="800000"/>
            <a:headEnd/>
            <a:tailEnd/>
          </a:ln>
        </p:spPr>
      </p:pic>
      <p:grpSp>
        <p:nvGrpSpPr>
          <p:cNvPr id="135172" name="Group 4"/>
          <p:cNvGrpSpPr>
            <a:grpSpLocks/>
          </p:cNvGrpSpPr>
          <p:nvPr/>
        </p:nvGrpSpPr>
        <p:grpSpPr bwMode="auto">
          <a:xfrm>
            <a:off x="152400" y="381000"/>
            <a:ext cx="3505200" cy="2286000"/>
            <a:chOff x="96" y="240"/>
            <a:chExt cx="2208" cy="1440"/>
          </a:xfrm>
        </p:grpSpPr>
        <p:sp>
          <p:nvSpPr>
            <p:cNvPr id="161796" name="WordArt 5"/>
            <p:cNvSpPr>
              <a:spLocks noChangeArrowheads="1" noChangeShapeType="1" noTextEdit="1"/>
            </p:cNvSpPr>
            <p:nvPr/>
          </p:nvSpPr>
          <p:spPr bwMode="auto">
            <a:xfrm>
              <a:off x="96" y="240"/>
              <a:ext cx="2208" cy="408"/>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9933"/>
                  </a:solidFill>
                  <a:latin typeface="Bernard MT Condensed"/>
                </a:rPr>
                <a:t>TEMPERATE</a:t>
              </a:r>
            </a:p>
          </p:txBody>
        </p:sp>
        <p:sp>
          <p:nvSpPr>
            <p:cNvPr id="161797" name="WordArt 6"/>
            <p:cNvSpPr>
              <a:spLocks noChangeArrowheads="1" noChangeShapeType="1" noTextEdit="1"/>
            </p:cNvSpPr>
            <p:nvPr/>
          </p:nvSpPr>
          <p:spPr bwMode="auto">
            <a:xfrm>
              <a:off x="144" y="720"/>
              <a:ext cx="2160" cy="408"/>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9933"/>
                  </a:solidFill>
                  <a:latin typeface="Bernard MT Condensed"/>
                </a:rPr>
                <a:t>DECIDUOUS</a:t>
              </a:r>
            </a:p>
          </p:txBody>
        </p:sp>
        <p:sp>
          <p:nvSpPr>
            <p:cNvPr id="161798" name="WordArt 7"/>
            <p:cNvSpPr>
              <a:spLocks noChangeArrowheads="1" noChangeShapeType="1" noTextEdit="1"/>
            </p:cNvSpPr>
            <p:nvPr/>
          </p:nvSpPr>
          <p:spPr bwMode="auto">
            <a:xfrm>
              <a:off x="144" y="1272"/>
              <a:ext cx="2160" cy="408"/>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9933"/>
                  </a:solidFill>
                  <a:latin typeface="Bernard MT Condensed"/>
                </a:rPr>
                <a:t>FOREST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5172"/>
                                        </p:tgtEl>
                                        <p:attrNameLst>
                                          <p:attrName>style.visibility</p:attrName>
                                        </p:attrNameLst>
                                      </p:cBhvr>
                                      <p:to>
                                        <p:strVal val="visible"/>
                                      </p:to>
                                    </p:set>
                                    <p:animEffect transition="in" filter="checkerboard(across)">
                                      <p:cBhvr>
                                        <p:cTn id="7" dur="500"/>
                                        <p:tgtEl>
                                          <p:spTgt spid="135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0" y="2019300"/>
            <a:ext cx="9144000" cy="0"/>
          </a:xfrm>
          <a:prstGeom prst="rect">
            <a:avLst/>
          </a:prstGeom>
          <a:noFill/>
          <a:ln w="9525">
            <a:noFill/>
            <a:miter lim="800000"/>
            <a:headEnd/>
            <a:tailEnd/>
          </a:ln>
        </p:spPr>
        <p:txBody>
          <a:bodyPr>
            <a:spAutoFit/>
          </a:bodyPr>
          <a:lstStyle/>
          <a:p>
            <a:endParaRPr lang="en-US"/>
          </a:p>
        </p:txBody>
      </p:sp>
      <p:sp>
        <p:nvSpPr>
          <p:cNvPr id="162818" name="Rectangle 3"/>
          <p:cNvSpPr>
            <a:spLocks noChangeArrowheads="1"/>
          </p:cNvSpPr>
          <p:nvPr/>
        </p:nvSpPr>
        <p:spPr bwMode="auto">
          <a:xfrm>
            <a:off x="0" y="1989138"/>
            <a:ext cx="9144000" cy="0"/>
          </a:xfrm>
          <a:prstGeom prst="rect">
            <a:avLst/>
          </a:prstGeom>
          <a:noFill/>
          <a:ln w="9525">
            <a:noFill/>
            <a:miter lim="800000"/>
            <a:headEnd/>
            <a:tailEnd/>
          </a:ln>
        </p:spPr>
        <p:txBody>
          <a:bodyPr>
            <a:spAutoFit/>
          </a:bodyPr>
          <a:lstStyle/>
          <a:p>
            <a:endParaRPr lang="en-US"/>
          </a:p>
        </p:txBody>
      </p:sp>
      <p:sp>
        <p:nvSpPr>
          <p:cNvPr id="162819" name="Rectangle 4"/>
          <p:cNvSpPr>
            <a:spLocks noChangeArrowheads="1"/>
          </p:cNvSpPr>
          <p:nvPr/>
        </p:nvSpPr>
        <p:spPr bwMode="auto">
          <a:xfrm>
            <a:off x="3008313" y="1538288"/>
            <a:ext cx="9144000" cy="0"/>
          </a:xfrm>
          <a:prstGeom prst="rect">
            <a:avLst/>
          </a:prstGeom>
          <a:noFill/>
          <a:ln w="9525">
            <a:noFill/>
            <a:miter lim="800000"/>
            <a:headEnd/>
            <a:tailEnd/>
          </a:ln>
        </p:spPr>
        <p:txBody>
          <a:bodyPr>
            <a:spAutoFit/>
          </a:bodyPr>
          <a:lstStyle/>
          <a:p>
            <a:endParaRPr lang="en-US"/>
          </a:p>
        </p:txBody>
      </p:sp>
      <p:grpSp>
        <p:nvGrpSpPr>
          <p:cNvPr id="162820" name="Group 5"/>
          <p:cNvGrpSpPr>
            <a:grpSpLocks/>
          </p:cNvGrpSpPr>
          <p:nvPr/>
        </p:nvGrpSpPr>
        <p:grpSpPr bwMode="auto">
          <a:xfrm>
            <a:off x="5570538" y="1538288"/>
            <a:ext cx="4017962" cy="0"/>
            <a:chOff x="0" y="0"/>
            <a:chExt cx="2531" cy="0"/>
          </a:xfrm>
        </p:grpSpPr>
        <p:sp>
          <p:nvSpPr>
            <p:cNvPr id="162841" name="Rectangle 6"/>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62842" name="Rectangle 7"/>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62821" name="Rectangle 8"/>
          <p:cNvSpPr>
            <a:spLocks noChangeArrowheads="1"/>
          </p:cNvSpPr>
          <p:nvPr/>
        </p:nvSpPr>
        <p:spPr bwMode="auto">
          <a:xfrm>
            <a:off x="3136900" y="1638300"/>
            <a:ext cx="9144000" cy="0"/>
          </a:xfrm>
          <a:prstGeom prst="rect">
            <a:avLst/>
          </a:prstGeom>
          <a:noFill/>
          <a:ln w="9525">
            <a:noFill/>
            <a:miter lim="800000"/>
            <a:headEnd/>
            <a:tailEnd/>
          </a:ln>
        </p:spPr>
        <p:txBody>
          <a:bodyPr>
            <a:spAutoFit/>
          </a:bodyPr>
          <a:lstStyle/>
          <a:p>
            <a:endParaRPr lang="en-US"/>
          </a:p>
        </p:txBody>
      </p:sp>
      <p:grpSp>
        <p:nvGrpSpPr>
          <p:cNvPr id="162822" name="Group 9"/>
          <p:cNvGrpSpPr>
            <a:grpSpLocks/>
          </p:cNvGrpSpPr>
          <p:nvPr/>
        </p:nvGrpSpPr>
        <p:grpSpPr bwMode="auto">
          <a:xfrm>
            <a:off x="5699125" y="1638300"/>
            <a:ext cx="4017963" cy="0"/>
            <a:chOff x="0" y="0"/>
            <a:chExt cx="2531" cy="0"/>
          </a:xfrm>
        </p:grpSpPr>
        <p:sp>
          <p:nvSpPr>
            <p:cNvPr id="162839" name="Rectangle 10"/>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62840" name="Rectangle 11"/>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62823" name="Rectangle 12"/>
          <p:cNvSpPr>
            <a:spLocks noChangeArrowheads="1"/>
          </p:cNvSpPr>
          <p:nvPr/>
        </p:nvSpPr>
        <p:spPr bwMode="auto">
          <a:xfrm>
            <a:off x="2778125" y="838200"/>
            <a:ext cx="9144000" cy="0"/>
          </a:xfrm>
          <a:prstGeom prst="rect">
            <a:avLst/>
          </a:prstGeom>
          <a:noFill/>
          <a:ln w="9525">
            <a:noFill/>
            <a:miter lim="800000"/>
            <a:headEnd/>
            <a:tailEnd/>
          </a:ln>
        </p:spPr>
        <p:txBody>
          <a:bodyPr>
            <a:spAutoFit/>
          </a:bodyPr>
          <a:lstStyle/>
          <a:p>
            <a:endParaRPr lang="en-US"/>
          </a:p>
        </p:txBody>
      </p:sp>
      <p:grpSp>
        <p:nvGrpSpPr>
          <p:cNvPr id="162824" name="Group 13"/>
          <p:cNvGrpSpPr>
            <a:grpSpLocks/>
          </p:cNvGrpSpPr>
          <p:nvPr/>
        </p:nvGrpSpPr>
        <p:grpSpPr bwMode="auto">
          <a:xfrm>
            <a:off x="5340350" y="838200"/>
            <a:ext cx="4017963" cy="0"/>
            <a:chOff x="0" y="0"/>
            <a:chExt cx="2531" cy="0"/>
          </a:xfrm>
        </p:grpSpPr>
        <p:sp>
          <p:nvSpPr>
            <p:cNvPr id="162837" name="Rectangle 14"/>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62838" name="Rectangle 15"/>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62825" name="Rectangle 16"/>
          <p:cNvSpPr>
            <a:spLocks noChangeArrowheads="1"/>
          </p:cNvSpPr>
          <p:nvPr/>
        </p:nvSpPr>
        <p:spPr bwMode="auto">
          <a:xfrm>
            <a:off x="3192463" y="2492375"/>
            <a:ext cx="9144000" cy="0"/>
          </a:xfrm>
          <a:prstGeom prst="rect">
            <a:avLst/>
          </a:prstGeom>
          <a:noFill/>
          <a:ln w="9525">
            <a:noFill/>
            <a:miter lim="800000"/>
            <a:headEnd/>
            <a:tailEnd/>
          </a:ln>
        </p:spPr>
        <p:txBody>
          <a:bodyPr>
            <a:spAutoFit/>
          </a:bodyPr>
          <a:lstStyle/>
          <a:p>
            <a:endParaRPr lang="en-US"/>
          </a:p>
        </p:txBody>
      </p:sp>
      <p:grpSp>
        <p:nvGrpSpPr>
          <p:cNvPr id="162826" name="Group 17"/>
          <p:cNvGrpSpPr>
            <a:grpSpLocks/>
          </p:cNvGrpSpPr>
          <p:nvPr/>
        </p:nvGrpSpPr>
        <p:grpSpPr bwMode="auto">
          <a:xfrm>
            <a:off x="5754688" y="2492375"/>
            <a:ext cx="4017962" cy="0"/>
            <a:chOff x="0" y="0"/>
            <a:chExt cx="2531" cy="0"/>
          </a:xfrm>
        </p:grpSpPr>
        <p:sp>
          <p:nvSpPr>
            <p:cNvPr id="162835" name="Rectangle 18"/>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62836" name="Rectangle 19"/>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62827" name="Rectangle 20"/>
          <p:cNvSpPr>
            <a:spLocks noChangeArrowheads="1"/>
          </p:cNvSpPr>
          <p:nvPr/>
        </p:nvSpPr>
        <p:spPr bwMode="auto">
          <a:xfrm>
            <a:off x="3203575" y="2549525"/>
            <a:ext cx="9144000" cy="0"/>
          </a:xfrm>
          <a:prstGeom prst="rect">
            <a:avLst/>
          </a:prstGeom>
          <a:noFill/>
          <a:ln w="9525">
            <a:noFill/>
            <a:miter lim="800000"/>
            <a:headEnd/>
            <a:tailEnd/>
          </a:ln>
        </p:spPr>
        <p:txBody>
          <a:bodyPr>
            <a:spAutoFit/>
          </a:bodyPr>
          <a:lstStyle/>
          <a:p>
            <a:endParaRPr lang="en-US"/>
          </a:p>
        </p:txBody>
      </p:sp>
      <p:grpSp>
        <p:nvGrpSpPr>
          <p:cNvPr id="162828" name="Group 21"/>
          <p:cNvGrpSpPr>
            <a:grpSpLocks/>
          </p:cNvGrpSpPr>
          <p:nvPr/>
        </p:nvGrpSpPr>
        <p:grpSpPr bwMode="auto">
          <a:xfrm>
            <a:off x="5765800" y="2549525"/>
            <a:ext cx="4017963" cy="0"/>
            <a:chOff x="0" y="0"/>
            <a:chExt cx="2531" cy="0"/>
          </a:xfrm>
        </p:grpSpPr>
        <p:sp>
          <p:nvSpPr>
            <p:cNvPr id="162833" name="Rectangle 22"/>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62834" name="Rectangle 23"/>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grpSp>
        <p:nvGrpSpPr>
          <p:cNvPr id="162829" name="Group 24"/>
          <p:cNvGrpSpPr>
            <a:grpSpLocks/>
          </p:cNvGrpSpPr>
          <p:nvPr/>
        </p:nvGrpSpPr>
        <p:grpSpPr bwMode="auto">
          <a:xfrm>
            <a:off x="152400" y="381000"/>
            <a:ext cx="4038600" cy="2043113"/>
            <a:chOff x="96" y="192"/>
            <a:chExt cx="2544" cy="1287"/>
          </a:xfrm>
        </p:grpSpPr>
        <p:sp>
          <p:nvSpPr>
            <p:cNvPr id="162830" name="Text Box 25"/>
            <p:cNvSpPr txBox="1">
              <a:spLocks noChangeArrowheads="1"/>
            </p:cNvSpPr>
            <p:nvPr/>
          </p:nvSpPr>
          <p:spPr bwMode="auto">
            <a:xfrm>
              <a:off x="96" y="192"/>
              <a:ext cx="2496" cy="327"/>
            </a:xfrm>
            <a:prstGeom prst="rect">
              <a:avLst/>
            </a:prstGeom>
            <a:noFill/>
            <a:ln w="9525">
              <a:noFill/>
              <a:miter lim="800000"/>
              <a:headEnd/>
              <a:tailEnd/>
            </a:ln>
          </p:spPr>
          <p:txBody>
            <a:bodyPr>
              <a:spAutoFit/>
            </a:bodyPr>
            <a:lstStyle/>
            <a:p>
              <a:pPr>
                <a:spcBef>
                  <a:spcPct val="50000"/>
                </a:spcBef>
              </a:pPr>
              <a:endParaRPr lang="en-US" sz="2800" b="1">
                <a:latin typeface="Times New Roman" pitchFamily="18" charset="0"/>
              </a:endParaRPr>
            </a:p>
          </p:txBody>
        </p:sp>
        <p:sp>
          <p:nvSpPr>
            <p:cNvPr id="162831" name="Text Box 26"/>
            <p:cNvSpPr txBox="1">
              <a:spLocks noChangeArrowheads="1"/>
            </p:cNvSpPr>
            <p:nvPr/>
          </p:nvSpPr>
          <p:spPr bwMode="auto">
            <a:xfrm>
              <a:off x="96" y="624"/>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Temp – </a:t>
              </a:r>
            </a:p>
          </p:txBody>
        </p:sp>
        <p:sp>
          <p:nvSpPr>
            <p:cNvPr id="162832" name="Text Box 27"/>
            <p:cNvSpPr txBox="1">
              <a:spLocks noChangeArrowheads="1"/>
            </p:cNvSpPr>
            <p:nvPr/>
          </p:nvSpPr>
          <p:spPr bwMode="auto">
            <a:xfrm>
              <a:off x="144" y="1152"/>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Percip -</a:t>
              </a:r>
            </a:p>
          </p:txBody>
        </p:sp>
      </p:gr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WordArt 2"/>
          <p:cNvSpPr>
            <a:spLocks noChangeArrowheads="1" noChangeShapeType="1" noTextEdit="1"/>
          </p:cNvSpPr>
          <p:nvPr/>
        </p:nvSpPr>
        <p:spPr bwMode="auto">
          <a:xfrm>
            <a:off x="171450" y="228600"/>
            <a:ext cx="4019550" cy="9144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009900"/>
                </a:solidFill>
                <a:latin typeface="Bernard MT Condensed"/>
              </a:rPr>
              <a:t>PLANTS</a:t>
            </a:r>
          </a:p>
        </p:txBody>
      </p:sp>
      <p:grpSp>
        <p:nvGrpSpPr>
          <p:cNvPr id="137219" name="Group 3"/>
          <p:cNvGrpSpPr>
            <a:grpSpLocks/>
          </p:cNvGrpSpPr>
          <p:nvPr/>
        </p:nvGrpSpPr>
        <p:grpSpPr bwMode="auto">
          <a:xfrm>
            <a:off x="0" y="1295400"/>
            <a:ext cx="4267200" cy="4400550"/>
            <a:chOff x="0" y="816"/>
            <a:chExt cx="2688" cy="2772"/>
          </a:xfrm>
        </p:grpSpPr>
        <p:pic>
          <p:nvPicPr>
            <p:cNvPr id="163849" name="Picture 4" descr="maple_tree"/>
            <p:cNvPicPr>
              <a:picLocks noChangeAspect="1" noChangeArrowheads="1"/>
            </p:cNvPicPr>
            <p:nvPr/>
          </p:nvPicPr>
          <p:blipFill>
            <a:blip r:embed="rId2" cstate="print"/>
            <a:srcRect/>
            <a:stretch>
              <a:fillRect/>
            </a:stretch>
          </p:blipFill>
          <p:spPr bwMode="auto">
            <a:xfrm>
              <a:off x="0" y="816"/>
              <a:ext cx="1586" cy="2112"/>
            </a:xfrm>
            <a:prstGeom prst="rect">
              <a:avLst/>
            </a:prstGeom>
            <a:noFill/>
            <a:ln w="9525">
              <a:noFill/>
              <a:miter lim="800000"/>
              <a:headEnd/>
              <a:tailEnd/>
            </a:ln>
          </p:spPr>
        </p:pic>
        <p:pic>
          <p:nvPicPr>
            <p:cNvPr id="163850" name="Picture 5" descr="maple_leaf_spamily"/>
            <p:cNvPicPr>
              <a:picLocks noChangeAspect="1" noChangeArrowheads="1"/>
            </p:cNvPicPr>
            <p:nvPr/>
          </p:nvPicPr>
          <p:blipFill>
            <a:blip r:embed="rId3" cstate="print"/>
            <a:srcRect/>
            <a:stretch>
              <a:fillRect/>
            </a:stretch>
          </p:blipFill>
          <p:spPr bwMode="auto">
            <a:xfrm>
              <a:off x="1104" y="2400"/>
              <a:ext cx="1584" cy="1188"/>
            </a:xfrm>
            <a:prstGeom prst="rect">
              <a:avLst/>
            </a:prstGeom>
            <a:noFill/>
            <a:ln w="9525">
              <a:noFill/>
              <a:miter lim="800000"/>
              <a:headEnd/>
              <a:tailEnd/>
            </a:ln>
          </p:spPr>
        </p:pic>
      </p:grpSp>
      <p:grpSp>
        <p:nvGrpSpPr>
          <p:cNvPr id="137222" name="Group 6"/>
          <p:cNvGrpSpPr>
            <a:grpSpLocks/>
          </p:cNvGrpSpPr>
          <p:nvPr/>
        </p:nvGrpSpPr>
        <p:grpSpPr bwMode="auto">
          <a:xfrm>
            <a:off x="4648200" y="0"/>
            <a:ext cx="3776663" cy="3733800"/>
            <a:chOff x="2928" y="0"/>
            <a:chExt cx="2379" cy="2352"/>
          </a:xfrm>
        </p:grpSpPr>
        <p:pic>
          <p:nvPicPr>
            <p:cNvPr id="163847" name="Picture 7" descr="OakTreeSummer"/>
            <p:cNvPicPr>
              <a:picLocks noChangeAspect="1" noChangeArrowheads="1"/>
            </p:cNvPicPr>
            <p:nvPr/>
          </p:nvPicPr>
          <p:blipFill>
            <a:blip r:embed="rId4" cstate="print"/>
            <a:srcRect/>
            <a:stretch>
              <a:fillRect/>
            </a:stretch>
          </p:blipFill>
          <p:spPr bwMode="auto">
            <a:xfrm>
              <a:off x="2928" y="0"/>
              <a:ext cx="2211" cy="1727"/>
            </a:xfrm>
            <a:prstGeom prst="rect">
              <a:avLst/>
            </a:prstGeom>
            <a:noFill/>
            <a:ln w="9525">
              <a:noFill/>
              <a:miter lim="800000"/>
              <a:headEnd/>
              <a:tailEnd/>
            </a:ln>
          </p:spPr>
        </p:pic>
        <p:pic>
          <p:nvPicPr>
            <p:cNvPr id="163848" name="Picture 8" descr="oak%20leaves%20color"/>
            <p:cNvPicPr>
              <a:picLocks noChangeAspect="1" noChangeArrowheads="1"/>
            </p:cNvPicPr>
            <p:nvPr/>
          </p:nvPicPr>
          <p:blipFill>
            <a:blip r:embed="rId5" cstate="print"/>
            <a:srcRect/>
            <a:stretch>
              <a:fillRect/>
            </a:stretch>
          </p:blipFill>
          <p:spPr bwMode="auto">
            <a:xfrm>
              <a:off x="4368" y="1248"/>
              <a:ext cx="939" cy="1104"/>
            </a:xfrm>
            <a:prstGeom prst="rect">
              <a:avLst/>
            </a:prstGeom>
            <a:noFill/>
            <a:ln w="9525">
              <a:noFill/>
              <a:miter lim="800000"/>
              <a:headEnd/>
              <a:tailEnd/>
            </a:ln>
          </p:spPr>
        </p:pic>
      </p:grpSp>
      <p:grpSp>
        <p:nvGrpSpPr>
          <p:cNvPr id="137225" name="Group 9"/>
          <p:cNvGrpSpPr>
            <a:grpSpLocks/>
          </p:cNvGrpSpPr>
          <p:nvPr/>
        </p:nvGrpSpPr>
        <p:grpSpPr bwMode="auto">
          <a:xfrm>
            <a:off x="4800600" y="3505200"/>
            <a:ext cx="2597150" cy="3200400"/>
            <a:chOff x="3024" y="2208"/>
            <a:chExt cx="1636" cy="2016"/>
          </a:xfrm>
        </p:grpSpPr>
        <p:pic>
          <p:nvPicPr>
            <p:cNvPr id="163845" name="Picture 10" descr="beectree"/>
            <p:cNvPicPr>
              <a:picLocks noChangeAspect="1" noChangeArrowheads="1"/>
            </p:cNvPicPr>
            <p:nvPr/>
          </p:nvPicPr>
          <p:blipFill>
            <a:blip r:embed="rId6" cstate="print"/>
            <a:srcRect/>
            <a:stretch>
              <a:fillRect/>
            </a:stretch>
          </p:blipFill>
          <p:spPr bwMode="auto">
            <a:xfrm>
              <a:off x="3024" y="2208"/>
              <a:ext cx="1185" cy="1776"/>
            </a:xfrm>
            <a:prstGeom prst="rect">
              <a:avLst/>
            </a:prstGeom>
            <a:noFill/>
            <a:ln w="9525">
              <a:noFill/>
              <a:miter lim="800000"/>
              <a:headEnd/>
              <a:tailEnd/>
            </a:ln>
          </p:spPr>
        </p:pic>
        <p:pic>
          <p:nvPicPr>
            <p:cNvPr id="163846" name="Picture 11" descr="beechlvs"/>
            <p:cNvPicPr>
              <a:picLocks noChangeAspect="1" noChangeArrowheads="1"/>
            </p:cNvPicPr>
            <p:nvPr/>
          </p:nvPicPr>
          <p:blipFill>
            <a:blip r:embed="rId7" cstate="print"/>
            <a:srcRect/>
            <a:stretch>
              <a:fillRect/>
            </a:stretch>
          </p:blipFill>
          <p:spPr bwMode="auto">
            <a:xfrm>
              <a:off x="3840" y="3072"/>
              <a:ext cx="820" cy="115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7219"/>
                                        </p:tgtEl>
                                        <p:attrNameLst>
                                          <p:attrName>style.visibility</p:attrName>
                                        </p:attrNameLst>
                                      </p:cBhvr>
                                      <p:to>
                                        <p:strVal val="visible"/>
                                      </p:to>
                                    </p:set>
                                    <p:animEffect transition="in" filter="blinds(horizontal)">
                                      <p:cBhvr>
                                        <p:cTn id="7" dur="500"/>
                                        <p:tgtEl>
                                          <p:spTgt spid="1372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7222"/>
                                        </p:tgtEl>
                                        <p:attrNameLst>
                                          <p:attrName>style.visibility</p:attrName>
                                        </p:attrNameLst>
                                      </p:cBhvr>
                                      <p:to>
                                        <p:strVal val="visible"/>
                                      </p:to>
                                    </p:set>
                                    <p:animEffect transition="in" filter="blinds(horizontal)">
                                      <p:cBhvr>
                                        <p:cTn id="12" dur="500"/>
                                        <p:tgtEl>
                                          <p:spTgt spid="1372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7225"/>
                                        </p:tgtEl>
                                        <p:attrNameLst>
                                          <p:attrName>style.visibility</p:attrName>
                                        </p:attrNameLst>
                                      </p:cBhvr>
                                      <p:to>
                                        <p:strVal val="visible"/>
                                      </p:to>
                                    </p:set>
                                    <p:animEffect transition="in" filter="blinds(horizontal)">
                                      <p:cBhvr>
                                        <p:cTn id="17" dur="500"/>
                                        <p:tgtEl>
                                          <p:spTgt spid="137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WordArt 2"/>
          <p:cNvSpPr>
            <a:spLocks noChangeArrowheads="1" noChangeShapeType="1" noTextEdit="1"/>
          </p:cNvSpPr>
          <p:nvPr/>
        </p:nvSpPr>
        <p:spPr bwMode="auto">
          <a:xfrm>
            <a:off x="171450" y="228600"/>
            <a:ext cx="4019550" cy="9144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009900"/>
                </a:solidFill>
                <a:latin typeface="Bernard MT Condensed"/>
              </a:rPr>
              <a:t>ANIMALS</a:t>
            </a:r>
          </a:p>
        </p:txBody>
      </p:sp>
      <p:pic>
        <p:nvPicPr>
          <p:cNvPr id="138243" name="Picture 3" descr="fox"/>
          <p:cNvPicPr>
            <a:picLocks noChangeAspect="1" noChangeArrowheads="1"/>
          </p:cNvPicPr>
          <p:nvPr/>
        </p:nvPicPr>
        <p:blipFill>
          <a:blip r:embed="rId2" cstate="print"/>
          <a:srcRect/>
          <a:stretch>
            <a:fillRect/>
          </a:stretch>
        </p:blipFill>
        <p:spPr bwMode="auto">
          <a:xfrm>
            <a:off x="4724400" y="0"/>
            <a:ext cx="4419600" cy="3314700"/>
          </a:xfrm>
          <a:prstGeom prst="rect">
            <a:avLst/>
          </a:prstGeom>
          <a:noFill/>
          <a:ln w="9525">
            <a:noFill/>
            <a:miter lim="800000"/>
            <a:headEnd/>
            <a:tailEnd/>
          </a:ln>
        </p:spPr>
      </p:pic>
      <p:pic>
        <p:nvPicPr>
          <p:cNvPr id="138244" name="Picture 4" descr="squirrel"/>
          <p:cNvPicPr>
            <a:picLocks noChangeAspect="1" noChangeArrowheads="1"/>
          </p:cNvPicPr>
          <p:nvPr/>
        </p:nvPicPr>
        <p:blipFill>
          <a:blip r:embed="rId3" cstate="print"/>
          <a:srcRect/>
          <a:stretch>
            <a:fillRect/>
          </a:stretch>
        </p:blipFill>
        <p:spPr bwMode="auto">
          <a:xfrm>
            <a:off x="1981200" y="1524000"/>
            <a:ext cx="2895600" cy="2895600"/>
          </a:xfrm>
          <a:prstGeom prst="rect">
            <a:avLst/>
          </a:prstGeom>
          <a:noFill/>
          <a:ln w="9525">
            <a:noFill/>
            <a:miter lim="800000"/>
            <a:headEnd/>
            <a:tailEnd/>
          </a:ln>
        </p:spPr>
      </p:pic>
      <p:pic>
        <p:nvPicPr>
          <p:cNvPr id="138245" name="Picture 5" descr="Baby-Raccoon-Print-C10001415"/>
          <p:cNvPicPr>
            <a:picLocks noChangeAspect="1" noChangeArrowheads="1"/>
          </p:cNvPicPr>
          <p:nvPr/>
        </p:nvPicPr>
        <p:blipFill>
          <a:blip r:embed="rId4" cstate="print"/>
          <a:srcRect/>
          <a:stretch>
            <a:fillRect/>
          </a:stretch>
        </p:blipFill>
        <p:spPr bwMode="auto">
          <a:xfrm>
            <a:off x="0" y="1295400"/>
            <a:ext cx="2343150" cy="2971800"/>
          </a:xfrm>
          <a:prstGeom prst="rect">
            <a:avLst/>
          </a:prstGeom>
          <a:noFill/>
          <a:ln w="9525">
            <a:noFill/>
            <a:miter lim="800000"/>
            <a:headEnd/>
            <a:tailEnd/>
          </a:ln>
        </p:spPr>
      </p:pic>
      <p:pic>
        <p:nvPicPr>
          <p:cNvPr id="164869" name="Picture 6"/>
          <p:cNvPicPr>
            <a:picLocks noChangeAspect="1" noChangeArrowheads="1"/>
          </p:cNvPicPr>
          <p:nvPr/>
        </p:nvPicPr>
        <p:blipFill>
          <a:blip r:embed="rId5" cstate="print"/>
          <a:srcRect/>
          <a:stretch>
            <a:fillRect/>
          </a:stretch>
        </p:blipFill>
        <p:spPr bwMode="auto">
          <a:xfrm>
            <a:off x="0" y="4311650"/>
            <a:ext cx="8610600" cy="2622550"/>
          </a:xfrm>
          <a:prstGeom prst="rect">
            <a:avLst/>
          </a:prstGeom>
          <a:noFill/>
          <a:ln w="9525">
            <a:noFill/>
            <a:miter lim="800000"/>
            <a:headEnd/>
            <a:tailEnd/>
          </a:ln>
        </p:spPr>
      </p:pic>
      <p:pic>
        <p:nvPicPr>
          <p:cNvPr id="138247" name="Picture 7" descr="deerbaby"/>
          <p:cNvPicPr>
            <a:picLocks noChangeAspect="1" noChangeArrowheads="1"/>
          </p:cNvPicPr>
          <p:nvPr/>
        </p:nvPicPr>
        <p:blipFill>
          <a:blip r:embed="rId6" cstate="print"/>
          <a:srcRect/>
          <a:stretch>
            <a:fillRect/>
          </a:stretch>
        </p:blipFill>
        <p:spPr bwMode="auto">
          <a:xfrm>
            <a:off x="533400" y="514350"/>
            <a:ext cx="8229600" cy="5581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8245"/>
                                        </p:tgtEl>
                                        <p:attrNameLst>
                                          <p:attrName>style.visibility</p:attrName>
                                        </p:attrNameLst>
                                      </p:cBhvr>
                                      <p:to>
                                        <p:strVal val="visible"/>
                                      </p:to>
                                    </p:set>
                                    <p:animEffect transition="in" filter="checkerboard(across)">
                                      <p:cBhvr>
                                        <p:cTn id="7" dur="500"/>
                                        <p:tgtEl>
                                          <p:spTgt spid="138245"/>
                                        </p:tgtEl>
                                      </p:cBhvr>
                                    </p:animEffect>
                                  </p:childTnLst>
                                </p:cTn>
                              </p:par>
                              <p:par>
                                <p:cTn id="8" presetID="5" presetClass="entr" presetSubtype="10" fill="hold" nodeType="withEffect">
                                  <p:stCondLst>
                                    <p:cond delay="0"/>
                                  </p:stCondLst>
                                  <p:childTnLst>
                                    <p:set>
                                      <p:cBhvr>
                                        <p:cTn id="9" dur="1" fill="hold">
                                          <p:stCondLst>
                                            <p:cond delay="0"/>
                                          </p:stCondLst>
                                        </p:cTn>
                                        <p:tgtEl>
                                          <p:spTgt spid="138243"/>
                                        </p:tgtEl>
                                        <p:attrNameLst>
                                          <p:attrName>style.visibility</p:attrName>
                                        </p:attrNameLst>
                                      </p:cBhvr>
                                      <p:to>
                                        <p:strVal val="visible"/>
                                      </p:to>
                                    </p:set>
                                    <p:animEffect transition="in" filter="checkerboard(across)">
                                      <p:cBhvr>
                                        <p:cTn id="10" dur="500"/>
                                        <p:tgtEl>
                                          <p:spTgt spid="138243"/>
                                        </p:tgtEl>
                                      </p:cBhvr>
                                    </p:animEffect>
                                  </p:childTnLst>
                                </p:cTn>
                              </p:par>
                              <p:par>
                                <p:cTn id="11" presetID="5" presetClass="entr" presetSubtype="10" fill="hold" nodeType="withEffect">
                                  <p:stCondLst>
                                    <p:cond delay="0"/>
                                  </p:stCondLst>
                                  <p:childTnLst>
                                    <p:set>
                                      <p:cBhvr>
                                        <p:cTn id="12" dur="1" fill="hold">
                                          <p:stCondLst>
                                            <p:cond delay="0"/>
                                          </p:stCondLst>
                                        </p:cTn>
                                        <p:tgtEl>
                                          <p:spTgt spid="138244"/>
                                        </p:tgtEl>
                                        <p:attrNameLst>
                                          <p:attrName>style.visibility</p:attrName>
                                        </p:attrNameLst>
                                      </p:cBhvr>
                                      <p:to>
                                        <p:strVal val="visible"/>
                                      </p:to>
                                    </p:set>
                                    <p:animEffect transition="in" filter="checkerboard(across)">
                                      <p:cBhvr>
                                        <p:cTn id="13" dur="500"/>
                                        <p:tgtEl>
                                          <p:spTgt spid="13824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38247"/>
                                        </p:tgtEl>
                                        <p:attrNameLst>
                                          <p:attrName>style.visibility</p:attrName>
                                        </p:attrNameLst>
                                      </p:cBhvr>
                                      <p:to>
                                        <p:strVal val="visible"/>
                                      </p:to>
                                    </p:set>
                                    <p:animEffect transition="in" filter="box(in)">
                                      <p:cBhvr>
                                        <p:cTn id="18" dur="500"/>
                                        <p:tgtEl>
                                          <p:spTgt spid="138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WordArt 4"/>
          <p:cNvSpPr>
            <a:spLocks noChangeArrowheads="1" noChangeShapeType="1" noTextEdit="1"/>
          </p:cNvSpPr>
          <p:nvPr/>
        </p:nvSpPr>
        <p:spPr bwMode="auto">
          <a:xfrm>
            <a:off x="381000" y="457200"/>
            <a:ext cx="49530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r-Selected</a:t>
            </a:r>
          </a:p>
        </p:txBody>
      </p:sp>
      <p:sp>
        <p:nvSpPr>
          <p:cNvPr id="140293" name="WordArt 5"/>
          <p:cNvSpPr>
            <a:spLocks noChangeArrowheads="1" noChangeShapeType="1" noTextEdit="1"/>
          </p:cNvSpPr>
          <p:nvPr/>
        </p:nvSpPr>
        <p:spPr bwMode="auto">
          <a:xfrm>
            <a:off x="381000" y="1181100"/>
            <a:ext cx="49530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k-Selected</a:t>
            </a:r>
          </a:p>
        </p:txBody>
      </p:sp>
      <p:sp>
        <p:nvSpPr>
          <p:cNvPr id="140294" name="WordArt 6"/>
          <p:cNvSpPr>
            <a:spLocks noChangeArrowheads="1" noChangeShapeType="1" noTextEdit="1"/>
          </p:cNvSpPr>
          <p:nvPr/>
        </p:nvSpPr>
        <p:spPr bwMode="auto">
          <a:xfrm>
            <a:off x="381000" y="1943100"/>
            <a:ext cx="65532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Aposematric Coloration</a:t>
            </a:r>
          </a:p>
        </p:txBody>
      </p:sp>
      <p:sp>
        <p:nvSpPr>
          <p:cNvPr id="140295" name="WordArt 7"/>
          <p:cNvSpPr>
            <a:spLocks noChangeArrowheads="1" noChangeShapeType="1" noTextEdit="1"/>
          </p:cNvSpPr>
          <p:nvPr/>
        </p:nvSpPr>
        <p:spPr bwMode="auto">
          <a:xfrm>
            <a:off x="381000" y="2667000"/>
            <a:ext cx="65532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Cryptic Coloration</a:t>
            </a:r>
          </a:p>
        </p:txBody>
      </p:sp>
      <p:sp>
        <p:nvSpPr>
          <p:cNvPr id="140296" name="WordArt 8"/>
          <p:cNvSpPr>
            <a:spLocks noChangeArrowheads="1" noChangeShapeType="1" noTextEdit="1"/>
          </p:cNvSpPr>
          <p:nvPr/>
        </p:nvSpPr>
        <p:spPr bwMode="auto">
          <a:xfrm>
            <a:off x="381000" y="3314700"/>
            <a:ext cx="65532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Batesian mimicry</a:t>
            </a:r>
          </a:p>
        </p:txBody>
      </p:sp>
      <p:sp>
        <p:nvSpPr>
          <p:cNvPr id="140297" name="WordArt 9"/>
          <p:cNvSpPr>
            <a:spLocks noChangeArrowheads="1" noChangeShapeType="1" noTextEdit="1"/>
          </p:cNvSpPr>
          <p:nvPr/>
        </p:nvSpPr>
        <p:spPr bwMode="auto">
          <a:xfrm>
            <a:off x="381000" y="4000500"/>
            <a:ext cx="65532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Mullerian mimicry</a:t>
            </a:r>
          </a:p>
        </p:txBody>
      </p:sp>
      <p:sp>
        <p:nvSpPr>
          <p:cNvPr id="140298" name="WordArt 10"/>
          <p:cNvSpPr>
            <a:spLocks noChangeArrowheads="1" noChangeShapeType="1" noTextEdit="1"/>
          </p:cNvSpPr>
          <p:nvPr/>
        </p:nvSpPr>
        <p:spPr bwMode="auto">
          <a:xfrm>
            <a:off x="381000" y="4686300"/>
            <a:ext cx="79248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Primary/Secondary Succession</a:t>
            </a:r>
          </a:p>
        </p:txBody>
      </p:sp>
      <p:pic>
        <p:nvPicPr>
          <p:cNvPr id="165896" name="Picture 11" descr="j0343351">
            <a:hlinkClick r:id="rId2" action="ppaction://hlinkfile"/>
          </p:cNvPr>
          <p:cNvPicPr>
            <a:picLocks noChangeAspect="1" noChangeArrowheads="1"/>
          </p:cNvPicPr>
          <p:nvPr/>
        </p:nvPicPr>
        <p:blipFill>
          <a:blip r:embed="rId3" cstate="print"/>
          <a:srcRect/>
          <a:stretch>
            <a:fillRect/>
          </a:stretch>
        </p:blipFill>
        <p:spPr bwMode="auto">
          <a:xfrm>
            <a:off x="6324600" y="5172075"/>
            <a:ext cx="1743075" cy="1685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0293"/>
                                        </p:tgtEl>
                                        <p:attrNameLst>
                                          <p:attrName>style.visibility</p:attrName>
                                        </p:attrNameLst>
                                      </p:cBhvr>
                                      <p:to>
                                        <p:strVal val="visible"/>
                                      </p:to>
                                    </p:set>
                                    <p:animEffect transition="in" filter="dissolve">
                                      <p:cBhvr>
                                        <p:cTn id="7" dur="500"/>
                                        <p:tgtEl>
                                          <p:spTgt spid="14029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0294"/>
                                        </p:tgtEl>
                                        <p:attrNameLst>
                                          <p:attrName>style.visibility</p:attrName>
                                        </p:attrNameLst>
                                      </p:cBhvr>
                                      <p:to>
                                        <p:strVal val="visible"/>
                                      </p:to>
                                    </p:set>
                                    <p:animEffect transition="in" filter="dissolve">
                                      <p:cBhvr>
                                        <p:cTn id="12" dur="500"/>
                                        <p:tgtEl>
                                          <p:spTgt spid="14029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0295"/>
                                        </p:tgtEl>
                                        <p:attrNameLst>
                                          <p:attrName>style.visibility</p:attrName>
                                        </p:attrNameLst>
                                      </p:cBhvr>
                                      <p:to>
                                        <p:strVal val="visible"/>
                                      </p:to>
                                    </p:set>
                                    <p:animEffect transition="in" filter="dissolve">
                                      <p:cBhvr>
                                        <p:cTn id="17" dur="500"/>
                                        <p:tgtEl>
                                          <p:spTgt spid="14029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0296"/>
                                        </p:tgtEl>
                                        <p:attrNameLst>
                                          <p:attrName>style.visibility</p:attrName>
                                        </p:attrNameLst>
                                      </p:cBhvr>
                                      <p:to>
                                        <p:strVal val="visible"/>
                                      </p:to>
                                    </p:set>
                                    <p:animEffect transition="in" filter="dissolve">
                                      <p:cBhvr>
                                        <p:cTn id="22" dur="500"/>
                                        <p:tgtEl>
                                          <p:spTgt spid="14029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0297"/>
                                        </p:tgtEl>
                                        <p:attrNameLst>
                                          <p:attrName>style.visibility</p:attrName>
                                        </p:attrNameLst>
                                      </p:cBhvr>
                                      <p:to>
                                        <p:strVal val="visible"/>
                                      </p:to>
                                    </p:set>
                                    <p:animEffect transition="in" filter="dissolve">
                                      <p:cBhvr>
                                        <p:cTn id="27" dur="500"/>
                                        <p:tgtEl>
                                          <p:spTgt spid="14029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0298"/>
                                        </p:tgtEl>
                                        <p:attrNameLst>
                                          <p:attrName>style.visibility</p:attrName>
                                        </p:attrNameLst>
                                      </p:cBhvr>
                                      <p:to>
                                        <p:strVal val="visible"/>
                                      </p:to>
                                    </p:set>
                                    <p:animEffect transition="in" filter="dissolve">
                                      <p:cBhvr>
                                        <p:cTn id="32" dur="500"/>
                                        <p:tgtEl>
                                          <p:spTgt spid="140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animBg="1"/>
      <p:bldP spid="140294" grpId="0" animBg="1"/>
      <p:bldP spid="140295" grpId="0" animBg="1"/>
      <p:bldP spid="140296" grpId="0" animBg="1"/>
      <p:bldP spid="140297" grpId="0" animBg="1"/>
      <p:bldP spid="1402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609600" y="533400"/>
            <a:ext cx="3200400" cy="762000"/>
          </a:xfrm>
        </p:spPr>
        <p:txBody>
          <a:bodyPr/>
          <a:lstStyle/>
          <a:p>
            <a:pPr eaLnBrk="1" hangingPunct="1"/>
            <a:r>
              <a:rPr lang="en-US" b="1" smtClean="0"/>
              <a:t>UNIFORM</a:t>
            </a:r>
          </a:p>
        </p:txBody>
      </p:sp>
      <p:sp>
        <p:nvSpPr>
          <p:cNvPr id="30722" name="Rectangle 3"/>
          <p:cNvSpPr>
            <a:spLocks noChangeArrowheads="1"/>
          </p:cNvSpPr>
          <p:nvPr/>
        </p:nvSpPr>
        <p:spPr bwMode="auto">
          <a:xfrm>
            <a:off x="830263" y="1887538"/>
            <a:ext cx="2824162" cy="427037"/>
          </a:xfrm>
          <a:prstGeom prst="rect">
            <a:avLst/>
          </a:prstGeom>
          <a:noFill/>
          <a:ln w="9525">
            <a:noFill/>
            <a:miter lim="800000"/>
            <a:headEnd/>
            <a:tailEnd/>
          </a:ln>
        </p:spPr>
        <p:txBody>
          <a:bodyPr anchor="ctr">
            <a:spAutoFit/>
          </a:bodyPr>
          <a:lstStyle/>
          <a:p>
            <a:pPr algn="r" eaLnBrk="0" hangingPunct="0"/>
            <a:r>
              <a:rPr lang="en-US" sz="2200" b="1">
                <a:solidFill>
                  <a:schemeClr val="bg1"/>
                </a:solidFill>
              </a:rPr>
              <a:t>Clumped patterns</a:t>
            </a:r>
          </a:p>
        </p:txBody>
      </p:sp>
      <p:pic>
        <p:nvPicPr>
          <p:cNvPr id="18436" name="Picture 4"/>
          <p:cNvPicPr>
            <a:picLocks noChangeAspect="1" noChangeArrowheads="1"/>
          </p:cNvPicPr>
          <p:nvPr/>
        </p:nvPicPr>
        <p:blipFill>
          <a:blip r:embed="rId3" cstate="print"/>
          <a:srcRect/>
          <a:stretch>
            <a:fillRect/>
          </a:stretch>
        </p:blipFill>
        <p:spPr bwMode="auto">
          <a:xfrm>
            <a:off x="28575" y="3805238"/>
            <a:ext cx="4438650" cy="2946400"/>
          </a:xfrm>
          <a:prstGeom prst="rect">
            <a:avLst/>
          </a:prstGeom>
          <a:noFill/>
          <a:ln w="9525">
            <a:noFill/>
            <a:miter lim="800000"/>
            <a:headEnd/>
            <a:tailEnd/>
          </a:ln>
          <a:effectLst>
            <a:outerShdw dist="35921" dir="2700000" algn="ctr" rotWithShape="0">
              <a:srgbClr val="808080"/>
            </a:outerShdw>
          </a:effectLst>
        </p:spPr>
      </p:pic>
      <p:pic>
        <p:nvPicPr>
          <p:cNvPr id="18437" name="Picture 5" descr="52-02bx-Uniform"/>
          <p:cNvPicPr>
            <a:picLocks noChangeAspect="1" noChangeArrowheads="1"/>
          </p:cNvPicPr>
          <p:nvPr/>
        </p:nvPicPr>
        <p:blipFill>
          <a:blip r:embed="rId4" cstate="print"/>
          <a:srcRect/>
          <a:stretch>
            <a:fillRect/>
          </a:stretch>
        </p:blipFill>
        <p:spPr bwMode="auto">
          <a:xfrm>
            <a:off x="4584700" y="3795713"/>
            <a:ext cx="4435475" cy="2955925"/>
          </a:xfrm>
          <a:prstGeom prst="rect">
            <a:avLst/>
          </a:prstGeom>
          <a:noFill/>
          <a:effectLst>
            <a:outerShdw dist="35921" dir="2700000" algn="ctr" rotWithShape="0">
              <a:srgbClr val="808080"/>
            </a:outerShdw>
          </a:effectLst>
        </p:spPr>
      </p:pic>
      <p:pic>
        <p:nvPicPr>
          <p:cNvPr id="18438" name="Picture 6"/>
          <p:cNvPicPr>
            <a:picLocks noChangeAspect="1" noChangeArrowheads="1"/>
          </p:cNvPicPr>
          <p:nvPr/>
        </p:nvPicPr>
        <p:blipFill>
          <a:blip r:embed="rId5" cstate="print"/>
          <a:srcRect/>
          <a:stretch>
            <a:fillRect/>
          </a:stretch>
        </p:blipFill>
        <p:spPr bwMode="auto">
          <a:xfrm>
            <a:off x="4581525" y="395288"/>
            <a:ext cx="4438650" cy="3300412"/>
          </a:xfrm>
          <a:prstGeom prst="rect">
            <a:avLst/>
          </a:prstGeom>
          <a:noFill/>
          <a:ln w="9525">
            <a:noFill/>
            <a:miter lim="800000"/>
            <a:headEnd/>
            <a:tailEnd/>
          </a:ln>
          <a:effectLst>
            <a:outerShdw dist="35921" dir="2700000" algn="ctr" rotWithShape="0">
              <a:srgbClr val="808080"/>
            </a:outerShdw>
          </a:effectLst>
        </p:spPr>
      </p:pic>
      <p:sp>
        <p:nvSpPr>
          <p:cNvPr id="30726" name="Rectangle 7"/>
          <p:cNvSpPr>
            <a:spLocks noChangeArrowheads="1"/>
          </p:cNvSpPr>
          <p:nvPr/>
        </p:nvSpPr>
        <p:spPr bwMode="auto">
          <a:xfrm>
            <a:off x="533400" y="1295400"/>
            <a:ext cx="3657600" cy="2227263"/>
          </a:xfrm>
          <a:prstGeom prst="rect">
            <a:avLst/>
          </a:prstGeom>
          <a:noFill/>
          <a:ln w="9525">
            <a:noFill/>
            <a:miter lim="800000"/>
            <a:headEnd/>
            <a:tailEnd/>
          </a:ln>
        </p:spPr>
        <p:txBody>
          <a:bodyPr>
            <a:spAutoFit/>
          </a:bodyPr>
          <a:lstStyle/>
          <a:p>
            <a:pPr eaLnBrk="0" hangingPunct="0"/>
            <a:r>
              <a:rPr lang="en-US" sz="2800" b="1">
                <a:solidFill>
                  <a:srgbClr val="0F116A"/>
                </a:solidFill>
              </a:rPr>
              <a:t>May result from direct interactions between individuals in the population</a:t>
            </a:r>
          </a:p>
          <a:p>
            <a:pPr eaLnBrk="0" hangingPunct="0"/>
            <a:r>
              <a:rPr lang="en-US" sz="2800" b="1">
                <a:solidFill>
                  <a:srgbClr val="0F116A"/>
                </a:solidFill>
                <a:sym typeface="Symbol" pitchFamily="18" charset="2"/>
              </a:rPr>
              <a:t>  </a:t>
            </a:r>
            <a:r>
              <a:rPr lang="en-US" sz="2800" b="1">
                <a:sym typeface="Symbol" pitchFamily="18" charset="2"/>
              </a:rPr>
              <a:t> </a:t>
            </a:r>
            <a:r>
              <a:rPr lang="en-US" sz="2800" b="1" u="sng">
                <a:solidFill>
                  <a:srgbClr val="BC0013"/>
                </a:solidFill>
              </a:rPr>
              <a:t>territoriality</a:t>
            </a:r>
            <a:endParaRPr lang="en-US" sz="2800" b="1">
              <a:solidFill>
                <a:srgbClr val="0F116A"/>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noChangeArrowheads="1"/>
          </p:cNvPicPr>
          <p:nvPr/>
        </p:nvPicPr>
        <p:blipFill>
          <a:blip r:embed="rId2" cstate="print"/>
          <a:srcRect/>
          <a:stretch>
            <a:fillRect/>
          </a:stretch>
        </p:blipFill>
        <p:spPr bwMode="auto">
          <a:xfrm>
            <a:off x="0" y="152400"/>
            <a:ext cx="9144000" cy="1579563"/>
          </a:xfrm>
          <a:prstGeom prst="rect">
            <a:avLst/>
          </a:prstGeom>
          <a:noFill/>
          <a:ln w="9525">
            <a:noFill/>
            <a:miter lim="800000"/>
            <a:headEnd/>
            <a:tailEnd/>
          </a:ln>
        </p:spPr>
      </p:pic>
      <p:grpSp>
        <p:nvGrpSpPr>
          <p:cNvPr id="32770" name="Group 5"/>
          <p:cNvGrpSpPr>
            <a:grpSpLocks/>
          </p:cNvGrpSpPr>
          <p:nvPr/>
        </p:nvGrpSpPr>
        <p:grpSpPr bwMode="auto">
          <a:xfrm>
            <a:off x="1066800" y="2133600"/>
            <a:ext cx="4495800" cy="3581400"/>
            <a:chOff x="1260" y="8280"/>
            <a:chExt cx="3960" cy="3240"/>
          </a:xfrm>
        </p:grpSpPr>
        <p:sp>
          <p:nvSpPr>
            <p:cNvPr id="32774" name="Line 6"/>
            <p:cNvSpPr>
              <a:spLocks noChangeShapeType="1"/>
            </p:cNvSpPr>
            <p:nvPr/>
          </p:nvSpPr>
          <p:spPr bwMode="auto">
            <a:xfrm>
              <a:off x="1260" y="11520"/>
              <a:ext cx="3960" cy="0"/>
            </a:xfrm>
            <a:prstGeom prst="line">
              <a:avLst/>
            </a:prstGeom>
            <a:noFill/>
            <a:ln w="28575">
              <a:solidFill>
                <a:srgbClr val="000000"/>
              </a:solidFill>
              <a:round/>
              <a:headEnd/>
              <a:tailEnd/>
            </a:ln>
          </p:spPr>
          <p:txBody>
            <a:bodyPr/>
            <a:lstStyle/>
            <a:p>
              <a:endParaRPr lang="en-US"/>
            </a:p>
          </p:txBody>
        </p:sp>
        <p:sp>
          <p:nvSpPr>
            <p:cNvPr id="32775" name="Line 7"/>
            <p:cNvSpPr>
              <a:spLocks noChangeShapeType="1"/>
            </p:cNvSpPr>
            <p:nvPr/>
          </p:nvSpPr>
          <p:spPr bwMode="auto">
            <a:xfrm flipV="1">
              <a:off x="1260" y="8280"/>
              <a:ext cx="0" cy="3240"/>
            </a:xfrm>
            <a:prstGeom prst="line">
              <a:avLst/>
            </a:prstGeom>
            <a:noFill/>
            <a:ln w="28575">
              <a:solidFill>
                <a:srgbClr val="000000"/>
              </a:solidFill>
              <a:round/>
              <a:headEnd/>
              <a:tailEnd/>
            </a:ln>
          </p:spPr>
          <p:txBody>
            <a:bodyPr/>
            <a:lstStyle/>
            <a:p>
              <a:endParaRPr lang="en-US"/>
            </a:p>
          </p:txBody>
        </p:sp>
      </p:grpSp>
      <p:sp>
        <p:nvSpPr>
          <p:cNvPr id="32771" name="Text Box 8"/>
          <p:cNvSpPr txBox="1">
            <a:spLocks noChangeArrowheads="1"/>
          </p:cNvSpPr>
          <p:nvPr/>
        </p:nvSpPr>
        <p:spPr bwMode="auto">
          <a:xfrm>
            <a:off x="5638800" y="2590800"/>
            <a:ext cx="3314700" cy="3200400"/>
          </a:xfrm>
          <a:prstGeom prst="rect">
            <a:avLst/>
          </a:prstGeom>
          <a:solidFill>
            <a:srgbClr val="FFFFFF"/>
          </a:solidFill>
          <a:ln w="15875">
            <a:solidFill>
              <a:srgbClr val="000000"/>
            </a:solidFill>
            <a:miter lim="800000"/>
            <a:headEnd/>
            <a:tailEnd/>
          </a:ln>
        </p:spPr>
        <p:txBody>
          <a:bodyPr/>
          <a:lstStyle/>
          <a:p>
            <a:pPr eaLnBrk="0" hangingPunct="0"/>
            <a:r>
              <a:rPr lang="en-US" sz="2000">
                <a:latin typeface="Times New Roman" pitchFamily="18" charset="0"/>
              </a:rPr>
              <a:t>Type I -</a:t>
            </a:r>
            <a:r>
              <a:rPr lang="en-US" sz="1200">
                <a:latin typeface="Times New Roman" pitchFamily="18" charset="0"/>
              </a:rPr>
              <a:t> </a:t>
            </a:r>
            <a:endParaRPr lang="en-US" sz="2400" b="1"/>
          </a:p>
        </p:txBody>
      </p:sp>
      <p:sp>
        <p:nvSpPr>
          <p:cNvPr id="32772" name="WordArt 9"/>
          <p:cNvSpPr>
            <a:spLocks noChangeArrowheads="1" noChangeShapeType="1" noTextEdit="1"/>
          </p:cNvSpPr>
          <p:nvPr/>
        </p:nvSpPr>
        <p:spPr bwMode="auto">
          <a:xfrm rot="-5400000">
            <a:off x="-523875" y="3571875"/>
            <a:ext cx="2333625" cy="523875"/>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FFFF00"/>
                </a:solidFill>
                <a:latin typeface="Cooper Black"/>
              </a:rPr>
              <a:t>Survivors</a:t>
            </a:r>
          </a:p>
        </p:txBody>
      </p:sp>
      <p:sp>
        <p:nvSpPr>
          <p:cNvPr id="32773" name="WordArt 10"/>
          <p:cNvSpPr>
            <a:spLocks noChangeArrowheads="1" noChangeShapeType="1" noTextEdit="1"/>
          </p:cNvSpPr>
          <p:nvPr/>
        </p:nvSpPr>
        <p:spPr bwMode="auto">
          <a:xfrm>
            <a:off x="2438400" y="5791200"/>
            <a:ext cx="2333625" cy="523875"/>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FFFF00"/>
                </a:solidFill>
                <a:latin typeface="Cooper Black"/>
              </a:rPr>
              <a:t>AGE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6"/>
          <p:cNvSpPr txBox="1">
            <a:spLocks noChangeArrowheads="1"/>
          </p:cNvSpPr>
          <p:nvPr/>
        </p:nvSpPr>
        <p:spPr bwMode="auto">
          <a:xfrm>
            <a:off x="5676900" y="1295400"/>
            <a:ext cx="3314700" cy="3200400"/>
          </a:xfrm>
          <a:prstGeom prst="rect">
            <a:avLst/>
          </a:prstGeom>
          <a:solidFill>
            <a:srgbClr val="FFFFFF"/>
          </a:solidFill>
          <a:ln w="15875">
            <a:solidFill>
              <a:srgbClr val="000000"/>
            </a:solidFill>
            <a:miter lim="800000"/>
            <a:headEnd/>
            <a:tailEnd/>
          </a:ln>
        </p:spPr>
        <p:txBody>
          <a:bodyPr/>
          <a:lstStyle/>
          <a:p>
            <a:pPr eaLnBrk="0" hangingPunct="0"/>
            <a:r>
              <a:rPr lang="en-US" sz="2000">
                <a:latin typeface="Times New Roman" pitchFamily="18" charset="0"/>
              </a:rPr>
              <a:t>Type II -</a:t>
            </a:r>
            <a:r>
              <a:rPr lang="en-US" sz="1200">
                <a:latin typeface="Times New Roman" pitchFamily="18" charset="0"/>
              </a:rPr>
              <a:t> </a:t>
            </a:r>
            <a:endParaRPr lang="en-US" sz="2400" b="1"/>
          </a:p>
        </p:txBody>
      </p:sp>
      <p:grpSp>
        <p:nvGrpSpPr>
          <p:cNvPr id="33794" name="Group 7"/>
          <p:cNvGrpSpPr>
            <a:grpSpLocks/>
          </p:cNvGrpSpPr>
          <p:nvPr/>
        </p:nvGrpSpPr>
        <p:grpSpPr bwMode="auto">
          <a:xfrm>
            <a:off x="1066800" y="1143000"/>
            <a:ext cx="4495800" cy="3581400"/>
            <a:chOff x="1260" y="8280"/>
            <a:chExt cx="3960" cy="3240"/>
          </a:xfrm>
        </p:grpSpPr>
        <p:sp>
          <p:nvSpPr>
            <p:cNvPr id="33797" name="Line 8"/>
            <p:cNvSpPr>
              <a:spLocks noChangeShapeType="1"/>
            </p:cNvSpPr>
            <p:nvPr/>
          </p:nvSpPr>
          <p:spPr bwMode="auto">
            <a:xfrm>
              <a:off x="1260" y="11520"/>
              <a:ext cx="3960" cy="0"/>
            </a:xfrm>
            <a:prstGeom prst="line">
              <a:avLst/>
            </a:prstGeom>
            <a:noFill/>
            <a:ln w="28575">
              <a:solidFill>
                <a:srgbClr val="000000"/>
              </a:solidFill>
              <a:round/>
              <a:headEnd/>
              <a:tailEnd/>
            </a:ln>
          </p:spPr>
          <p:txBody>
            <a:bodyPr/>
            <a:lstStyle/>
            <a:p>
              <a:endParaRPr lang="en-US"/>
            </a:p>
          </p:txBody>
        </p:sp>
        <p:sp>
          <p:nvSpPr>
            <p:cNvPr id="33798" name="Line 9"/>
            <p:cNvSpPr>
              <a:spLocks noChangeShapeType="1"/>
            </p:cNvSpPr>
            <p:nvPr/>
          </p:nvSpPr>
          <p:spPr bwMode="auto">
            <a:xfrm flipV="1">
              <a:off x="1260" y="8280"/>
              <a:ext cx="0" cy="3240"/>
            </a:xfrm>
            <a:prstGeom prst="line">
              <a:avLst/>
            </a:prstGeom>
            <a:noFill/>
            <a:ln w="28575">
              <a:solidFill>
                <a:srgbClr val="000000"/>
              </a:solidFill>
              <a:round/>
              <a:headEnd/>
              <a:tailEnd/>
            </a:ln>
          </p:spPr>
          <p:txBody>
            <a:bodyPr/>
            <a:lstStyle/>
            <a:p>
              <a:endParaRPr lang="en-US"/>
            </a:p>
          </p:txBody>
        </p:sp>
      </p:grpSp>
      <p:sp>
        <p:nvSpPr>
          <p:cNvPr id="33795" name="WordArt 10"/>
          <p:cNvSpPr>
            <a:spLocks noChangeArrowheads="1" noChangeShapeType="1" noTextEdit="1"/>
          </p:cNvSpPr>
          <p:nvPr/>
        </p:nvSpPr>
        <p:spPr bwMode="auto">
          <a:xfrm rot="-5400000">
            <a:off x="-523875" y="2581275"/>
            <a:ext cx="2333625" cy="523875"/>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FFFF00"/>
                </a:solidFill>
                <a:latin typeface="Cooper Black"/>
              </a:rPr>
              <a:t>Survivors</a:t>
            </a:r>
          </a:p>
        </p:txBody>
      </p:sp>
      <p:sp>
        <p:nvSpPr>
          <p:cNvPr id="33796" name="WordArt 11"/>
          <p:cNvSpPr>
            <a:spLocks noChangeArrowheads="1" noChangeShapeType="1" noTextEdit="1"/>
          </p:cNvSpPr>
          <p:nvPr/>
        </p:nvSpPr>
        <p:spPr bwMode="auto">
          <a:xfrm>
            <a:off x="2438400" y="4800600"/>
            <a:ext cx="2333625" cy="523875"/>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FFFF00"/>
                </a:solidFill>
                <a:latin typeface="Cooper Black"/>
              </a:rPr>
              <a:t>AGE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6"/>
          <p:cNvSpPr txBox="1">
            <a:spLocks noChangeArrowheads="1"/>
          </p:cNvSpPr>
          <p:nvPr/>
        </p:nvSpPr>
        <p:spPr bwMode="auto">
          <a:xfrm>
            <a:off x="5638800" y="1676400"/>
            <a:ext cx="3314700" cy="3200400"/>
          </a:xfrm>
          <a:prstGeom prst="rect">
            <a:avLst/>
          </a:prstGeom>
          <a:solidFill>
            <a:srgbClr val="FFFFFF"/>
          </a:solidFill>
          <a:ln w="15875">
            <a:solidFill>
              <a:srgbClr val="000000"/>
            </a:solidFill>
            <a:miter lim="800000"/>
            <a:headEnd/>
            <a:tailEnd/>
          </a:ln>
        </p:spPr>
        <p:txBody>
          <a:bodyPr/>
          <a:lstStyle/>
          <a:p>
            <a:pPr eaLnBrk="0" hangingPunct="0"/>
            <a:r>
              <a:rPr lang="en-US" sz="2000">
                <a:latin typeface="Times New Roman" pitchFamily="18" charset="0"/>
              </a:rPr>
              <a:t>Type III -</a:t>
            </a:r>
            <a:r>
              <a:rPr lang="en-US" sz="1200">
                <a:latin typeface="Times New Roman" pitchFamily="18" charset="0"/>
              </a:rPr>
              <a:t> </a:t>
            </a:r>
            <a:endParaRPr lang="en-US" sz="2400" b="1"/>
          </a:p>
        </p:txBody>
      </p:sp>
      <p:grpSp>
        <p:nvGrpSpPr>
          <p:cNvPr id="34818" name="Group 7"/>
          <p:cNvGrpSpPr>
            <a:grpSpLocks/>
          </p:cNvGrpSpPr>
          <p:nvPr/>
        </p:nvGrpSpPr>
        <p:grpSpPr bwMode="auto">
          <a:xfrm>
            <a:off x="1066800" y="1295400"/>
            <a:ext cx="4495800" cy="3581400"/>
            <a:chOff x="1260" y="8280"/>
            <a:chExt cx="3960" cy="3240"/>
          </a:xfrm>
        </p:grpSpPr>
        <p:sp>
          <p:nvSpPr>
            <p:cNvPr id="34821" name="Line 8"/>
            <p:cNvSpPr>
              <a:spLocks noChangeShapeType="1"/>
            </p:cNvSpPr>
            <p:nvPr/>
          </p:nvSpPr>
          <p:spPr bwMode="auto">
            <a:xfrm>
              <a:off x="1260" y="11520"/>
              <a:ext cx="3960" cy="0"/>
            </a:xfrm>
            <a:prstGeom prst="line">
              <a:avLst/>
            </a:prstGeom>
            <a:noFill/>
            <a:ln w="28575">
              <a:solidFill>
                <a:srgbClr val="000000"/>
              </a:solidFill>
              <a:round/>
              <a:headEnd/>
              <a:tailEnd/>
            </a:ln>
          </p:spPr>
          <p:txBody>
            <a:bodyPr/>
            <a:lstStyle/>
            <a:p>
              <a:endParaRPr lang="en-US"/>
            </a:p>
          </p:txBody>
        </p:sp>
        <p:sp>
          <p:nvSpPr>
            <p:cNvPr id="34822" name="Line 9"/>
            <p:cNvSpPr>
              <a:spLocks noChangeShapeType="1"/>
            </p:cNvSpPr>
            <p:nvPr/>
          </p:nvSpPr>
          <p:spPr bwMode="auto">
            <a:xfrm flipV="1">
              <a:off x="1260" y="8280"/>
              <a:ext cx="0" cy="3240"/>
            </a:xfrm>
            <a:prstGeom prst="line">
              <a:avLst/>
            </a:prstGeom>
            <a:noFill/>
            <a:ln w="28575">
              <a:solidFill>
                <a:srgbClr val="000000"/>
              </a:solidFill>
              <a:round/>
              <a:headEnd/>
              <a:tailEnd/>
            </a:ln>
          </p:spPr>
          <p:txBody>
            <a:bodyPr/>
            <a:lstStyle/>
            <a:p>
              <a:endParaRPr lang="en-US"/>
            </a:p>
          </p:txBody>
        </p:sp>
      </p:grpSp>
      <p:sp>
        <p:nvSpPr>
          <p:cNvPr id="34819" name="WordArt 10"/>
          <p:cNvSpPr>
            <a:spLocks noChangeArrowheads="1" noChangeShapeType="1" noTextEdit="1"/>
          </p:cNvSpPr>
          <p:nvPr/>
        </p:nvSpPr>
        <p:spPr bwMode="auto">
          <a:xfrm rot="-5400000">
            <a:off x="-523875" y="2733675"/>
            <a:ext cx="2333625" cy="523875"/>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FFFF00"/>
                </a:solidFill>
                <a:latin typeface="Cooper Black"/>
              </a:rPr>
              <a:t>Survivors</a:t>
            </a:r>
          </a:p>
        </p:txBody>
      </p:sp>
      <p:sp>
        <p:nvSpPr>
          <p:cNvPr id="34820" name="WordArt 11"/>
          <p:cNvSpPr>
            <a:spLocks noChangeArrowheads="1" noChangeShapeType="1" noTextEdit="1"/>
          </p:cNvSpPr>
          <p:nvPr/>
        </p:nvSpPr>
        <p:spPr bwMode="auto">
          <a:xfrm>
            <a:off x="2438400" y="4953000"/>
            <a:ext cx="2333625" cy="523875"/>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FFFF00"/>
                </a:solidFill>
                <a:latin typeface="Cooper Black"/>
              </a:rPr>
              <a:t>AGE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457200" y="0"/>
            <a:ext cx="8229600" cy="1143000"/>
          </a:xfrm>
        </p:spPr>
        <p:txBody>
          <a:bodyPr/>
          <a:lstStyle/>
          <a:p>
            <a:pPr eaLnBrk="1" hangingPunct="1"/>
            <a:r>
              <a:rPr lang="en-US" b="1" smtClean="0"/>
              <a:t>Survivorship Curves</a:t>
            </a:r>
          </a:p>
        </p:txBody>
      </p:sp>
      <p:sp>
        <p:nvSpPr>
          <p:cNvPr id="35842" name="Rectangle 3"/>
          <p:cNvSpPr>
            <a:spLocks noGrp="1" noChangeArrowheads="1"/>
          </p:cNvSpPr>
          <p:nvPr>
            <p:ph type="body" idx="1"/>
          </p:nvPr>
        </p:nvSpPr>
        <p:spPr>
          <a:xfrm>
            <a:off x="554038" y="1219200"/>
            <a:ext cx="5008562" cy="585788"/>
          </a:xfrm>
        </p:spPr>
        <p:txBody>
          <a:bodyPr/>
          <a:lstStyle/>
          <a:p>
            <a:pPr eaLnBrk="1" hangingPunct="1"/>
            <a:r>
              <a:rPr lang="en-US" smtClean="0"/>
              <a:t>Generalized strategies</a:t>
            </a:r>
          </a:p>
        </p:txBody>
      </p:sp>
      <p:sp>
        <p:nvSpPr>
          <p:cNvPr id="23556" name="Rectangle 4"/>
          <p:cNvSpPr>
            <a:spLocks noChangeArrowheads="1"/>
          </p:cNvSpPr>
          <p:nvPr/>
        </p:nvSpPr>
        <p:spPr bwMode="auto">
          <a:xfrm>
            <a:off x="5715000" y="912813"/>
            <a:ext cx="3227388" cy="1096962"/>
          </a:xfrm>
          <a:prstGeom prst="rect">
            <a:avLst/>
          </a:prstGeom>
          <a:solidFill>
            <a:srgbClr val="FFCC18"/>
          </a:solidFill>
          <a:ln w="9525">
            <a:noFill/>
            <a:miter lim="800000"/>
            <a:headEnd/>
            <a:tailEnd/>
          </a:ln>
          <a:effectLst>
            <a:outerShdw dist="35921" dir="2700000" algn="ctr" rotWithShape="0">
              <a:srgbClr val="808080"/>
            </a:outerShdw>
          </a:effectLst>
        </p:spPr>
        <p:txBody>
          <a:bodyPr>
            <a:spAutoFit/>
          </a:bodyPr>
          <a:lstStyle/>
          <a:p>
            <a:pPr>
              <a:spcBef>
                <a:spcPct val="20000"/>
              </a:spcBef>
              <a:buClr>
                <a:srgbClr val="0F116A"/>
              </a:buClr>
              <a:buSzPct val="120000"/>
              <a:buFont typeface="Wingdings" pitchFamily="2" charset="2"/>
              <a:buNone/>
              <a:defRPr/>
            </a:pPr>
            <a:r>
              <a:rPr lang="en-US" sz="2200" b="1">
                <a:solidFill>
                  <a:srgbClr val="0F116A"/>
                </a:solidFill>
              </a:rPr>
              <a:t>What do these graphs tell about survival &amp; </a:t>
            </a:r>
            <a:br>
              <a:rPr lang="en-US" sz="2200" b="1">
                <a:solidFill>
                  <a:srgbClr val="0F116A"/>
                </a:solidFill>
              </a:rPr>
            </a:br>
            <a:r>
              <a:rPr lang="en-US" sz="2200" b="1">
                <a:solidFill>
                  <a:srgbClr val="0F116A"/>
                </a:solidFill>
              </a:rPr>
              <a:t>strategy of a species?</a:t>
            </a:r>
          </a:p>
        </p:txBody>
      </p:sp>
      <p:grpSp>
        <p:nvGrpSpPr>
          <p:cNvPr id="35844" name="Group 5"/>
          <p:cNvGrpSpPr>
            <a:grpSpLocks/>
          </p:cNvGrpSpPr>
          <p:nvPr/>
        </p:nvGrpSpPr>
        <p:grpSpPr bwMode="auto">
          <a:xfrm>
            <a:off x="622300" y="1939925"/>
            <a:ext cx="5016500" cy="4783138"/>
            <a:chOff x="392" y="1222"/>
            <a:chExt cx="3160" cy="3013"/>
          </a:xfrm>
        </p:grpSpPr>
        <p:pic>
          <p:nvPicPr>
            <p:cNvPr id="35848" name="Picture 6"/>
            <p:cNvPicPr>
              <a:picLocks noChangeAspect="1" noChangeArrowheads="1"/>
            </p:cNvPicPr>
            <p:nvPr/>
          </p:nvPicPr>
          <p:blipFill>
            <a:blip r:embed="rId3" cstate="print"/>
            <a:srcRect l="11250" t="1500" r="11250"/>
            <a:stretch>
              <a:fillRect/>
            </a:stretch>
          </p:blipFill>
          <p:spPr bwMode="auto">
            <a:xfrm>
              <a:off x="392" y="1222"/>
              <a:ext cx="3160" cy="3013"/>
            </a:xfrm>
            <a:prstGeom prst="rect">
              <a:avLst/>
            </a:prstGeom>
            <a:noFill/>
            <a:ln w="9525">
              <a:noFill/>
              <a:miter lim="800000"/>
              <a:headEnd/>
              <a:tailEnd/>
            </a:ln>
          </p:spPr>
        </p:pic>
        <p:sp>
          <p:nvSpPr>
            <p:cNvPr id="35849" name="Rectangle 7"/>
            <p:cNvSpPr>
              <a:spLocks noChangeArrowheads="1"/>
            </p:cNvSpPr>
            <p:nvPr/>
          </p:nvSpPr>
          <p:spPr bwMode="auto">
            <a:xfrm>
              <a:off x="1041" y="3682"/>
              <a:ext cx="76"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0</a:t>
              </a:r>
              <a:endParaRPr lang="en-US" sz="1600"/>
            </a:p>
          </p:txBody>
        </p:sp>
        <p:sp>
          <p:nvSpPr>
            <p:cNvPr id="35850" name="Rectangle 8"/>
            <p:cNvSpPr>
              <a:spLocks noChangeArrowheads="1"/>
            </p:cNvSpPr>
            <p:nvPr/>
          </p:nvSpPr>
          <p:spPr bwMode="auto">
            <a:xfrm>
              <a:off x="1596" y="3682"/>
              <a:ext cx="151"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25</a:t>
              </a:r>
              <a:endParaRPr lang="en-US" sz="1600"/>
            </a:p>
          </p:txBody>
        </p:sp>
        <p:sp>
          <p:nvSpPr>
            <p:cNvPr id="35851" name="Rectangle 9"/>
            <p:cNvSpPr>
              <a:spLocks noChangeArrowheads="1"/>
            </p:cNvSpPr>
            <p:nvPr/>
          </p:nvSpPr>
          <p:spPr bwMode="auto">
            <a:xfrm>
              <a:off x="677" y="1386"/>
              <a:ext cx="303"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1000</a:t>
              </a:r>
              <a:endParaRPr lang="en-US" sz="1600"/>
            </a:p>
          </p:txBody>
        </p:sp>
        <p:sp>
          <p:nvSpPr>
            <p:cNvPr id="35852" name="Rectangle 10"/>
            <p:cNvSpPr>
              <a:spLocks noChangeArrowheads="1"/>
            </p:cNvSpPr>
            <p:nvPr/>
          </p:nvSpPr>
          <p:spPr bwMode="auto">
            <a:xfrm>
              <a:off x="753" y="2139"/>
              <a:ext cx="227"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100</a:t>
              </a:r>
              <a:endParaRPr lang="en-US" sz="1600"/>
            </a:p>
          </p:txBody>
        </p:sp>
        <p:sp>
          <p:nvSpPr>
            <p:cNvPr id="35853" name="Rectangle 11"/>
            <p:cNvSpPr>
              <a:spLocks noChangeArrowheads="1"/>
            </p:cNvSpPr>
            <p:nvPr/>
          </p:nvSpPr>
          <p:spPr bwMode="auto">
            <a:xfrm>
              <a:off x="2818" y="1429"/>
              <a:ext cx="461" cy="278"/>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Human</a:t>
              </a:r>
            </a:p>
            <a:p>
              <a:pPr eaLnBrk="0" hangingPunct="0">
                <a:lnSpc>
                  <a:spcPct val="85000"/>
                </a:lnSpc>
              </a:pPr>
              <a:r>
                <a:rPr lang="en-US" sz="1700" b="1">
                  <a:solidFill>
                    <a:srgbClr val="000000"/>
                  </a:solidFill>
                </a:rPr>
                <a:t>(type I)</a:t>
              </a:r>
              <a:endParaRPr lang="en-US" sz="1600"/>
            </a:p>
          </p:txBody>
        </p:sp>
        <p:sp>
          <p:nvSpPr>
            <p:cNvPr id="35854" name="Rectangle 12"/>
            <p:cNvSpPr>
              <a:spLocks noChangeArrowheads="1"/>
            </p:cNvSpPr>
            <p:nvPr/>
          </p:nvSpPr>
          <p:spPr bwMode="auto">
            <a:xfrm>
              <a:off x="2019" y="1872"/>
              <a:ext cx="484" cy="278"/>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Hydra</a:t>
              </a:r>
            </a:p>
            <a:p>
              <a:pPr eaLnBrk="0" hangingPunct="0">
                <a:lnSpc>
                  <a:spcPct val="85000"/>
                </a:lnSpc>
              </a:pPr>
              <a:r>
                <a:rPr lang="en-US" sz="1700" b="1">
                  <a:solidFill>
                    <a:srgbClr val="000000"/>
                  </a:solidFill>
                </a:rPr>
                <a:t>(type II)</a:t>
              </a:r>
              <a:endParaRPr lang="en-US" sz="1600"/>
            </a:p>
          </p:txBody>
        </p:sp>
        <p:sp>
          <p:nvSpPr>
            <p:cNvPr id="35855" name="Rectangle 13"/>
            <p:cNvSpPr>
              <a:spLocks noChangeArrowheads="1"/>
            </p:cNvSpPr>
            <p:nvPr/>
          </p:nvSpPr>
          <p:spPr bwMode="auto">
            <a:xfrm>
              <a:off x="1439" y="2670"/>
              <a:ext cx="521" cy="278"/>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Oyster</a:t>
              </a:r>
            </a:p>
            <a:p>
              <a:pPr eaLnBrk="0" hangingPunct="0">
                <a:lnSpc>
                  <a:spcPct val="85000"/>
                </a:lnSpc>
              </a:pPr>
              <a:r>
                <a:rPr lang="en-US" sz="1700" b="1">
                  <a:solidFill>
                    <a:srgbClr val="000000"/>
                  </a:solidFill>
                </a:rPr>
                <a:t>(type III)</a:t>
              </a:r>
              <a:endParaRPr lang="en-US" sz="1600"/>
            </a:p>
          </p:txBody>
        </p:sp>
        <p:sp>
          <p:nvSpPr>
            <p:cNvPr id="35856" name="Rectangle 14"/>
            <p:cNvSpPr>
              <a:spLocks noChangeArrowheads="1"/>
            </p:cNvSpPr>
            <p:nvPr/>
          </p:nvSpPr>
          <p:spPr bwMode="auto">
            <a:xfrm>
              <a:off x="829" y="2891"/>
              <a:ext cx="151"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10</a:t>
              </a:r>
              <a:endParaRPr lang="en-US" sz="1600"/>
            </a:p>
          </p:txBody>
        </p:sp>
        <p:sp>
          <p:nvSpPr>
            <p:cNvPr id="35857" name="Rectangle 15"/>
            <p:cNvSpPr>
              <a:spLocks noChangeArrowheads="1"/>
            </p:cNvSpPr>
            <p:nvPr/>
          </p:nvSpPr>
          <p:spPr bwMode="auto">
            <a:xfrm>
              <a:off x="904" y="3497"/>
              <a:ext cx="76"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1</a:t>
              </a:r>
              <a:endParaRPr lang="en-US" sz="1600"/>
            </a:p>
          </p:txBody>
        </p:sp>
        <p:sp>
          <p:nvSpPr>
            <p:cNvPr id="35858" name="Rectangle 16"/>
            <p:cNvSpPr>
              <a:spLocks noChangeArrowheads="1"/>
            </p:cNvSpPr>
            <p:nvPr/>
          </p:nvSpPr>
          <p:spPr bwMode="auto">
            <a:xfrm>
              <a:off x="2177" y="3682"/>
              <a:ext cx="151"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50</a:t>
              </a:r>
              <a:endParaRPr lang="en-US" sz="1600"/>
            </a:p>
          </p:txBody>
        </p:sp>
        <p:sp>
          <p:nvSpPr>
            <p:cNvPr id="35859" name="Rectangle 17"/>
            <p:cNvSpPr>
              <a:spLocks noChangeArrowheads="1"/>
            </p:cNvSpPr>
            <p:nvPr/>
          </p:nvSpPr>
          <p:spPr bwMode="auto">
            <a:xfrm>
              <a:off x="1249" y="3926"/>
              <a:ext cx="1927"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F116A"/>
                  </a:solidFill>
                </a:rPr>
                <a:t>Percent of maximum life span</a:t>
              </a:r>
              <a:endParaRPr lang="en-US" sz="1600">
                <a:solidFill>
                  <a:srgbClr val="0F116A"/>
                </a:solidFill>
              </a:endParaRPr>
            </a:p>
          </p:txBody>
        </p:sp>
        <p:sp>
          <p:nvSpPr>
            <p:cNvPr id="35860" name="Rectangle 18"/>
            <p:cNvSpPr>
              <a:spLocks noChangeArrowheads="1"/>
            </p:cNvSpPr>
            <p:nvPr/>
          </p:nvSpPr>
          <p:spPr bwMode="auto">
            <a:xfrm>
              <a:off x="3229" y="3682"/>
              <a:ext cx="227"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100</a:t>
              </a:r>
              <a:endParaRPr lang="en-US" sz="1600"/>
            </a:p>
          </p:txBody>
        </p:sp>
        <p:sp>
          <p:nvSpPr>
            <p:cNvPr id="35861" name="Rectangle 19"/>
            <p:cNvSpPr>
              <a:spLocks noChangeArrowheads="1"/>
            </p:cNvSpPr>
            <p:nvPr/>
          </p:nvSpPr>
          <p:spPr bwMode="auto">
            <a:xfrm>
              <a:off x="2738" y="3682"/>
              <a:ext cx="151"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75</a:t>
              </a:r>
              <a:endParaRPr lang="en-US" sz="1600"/>
            </a:p>
          </p:txBody>
        </p:sp>
        <p:sp>
          <p:nvSpPr>
            <p:cNvPr id="35862" name="Line 20"/>
            <p:cNvSpPr>
              <a:spLocks noChangeShapeType="1"/>
            </p:cNvSpPr>
            <p:nvPr/>
          </p:nvSpPr>
          <p:spPr bwMode="auto">
            <a:xfrm flipV="1">
              <a:off x="1239" y="2903"/>
              <a:ext cx="178" cy="134"/>
            </a:xfrm>
            <a:prstGeom prst="line">
              <a:avLst/>
            </a:prstGeom>
            <a:noFill/>
            <a:ln w="12700">
              <a:solidFill>
                <a:srgbClr val="000000"/>
              </a:solidFill>
              <a:round/>
              <a:headEnd/>
              <a:tailEnd/>
            </a:ln>
          </p:spPr>
          <p:txBody>
            <a:bodyPr/>
            <a:lstStyle/>
            <a:p>
              <a:endParaRPr lang="en-US"/>
            </a:p>
          </p:txBody>
        </p:sp>
        <p:sp>
          <p:nvSpPr>
            <p:cNvPr id="35863" name="Line 21"/>
            <p:cNvSpPr>
              <a:spLocks noChangeShapeType="1"/>
            </p:cNvSpPr>
            <p:nvPr/>
          </p:nvSpPr>
          <p:spPr bwMode="auto">
            <a:xfrm flipV="1">
              <a:off x="1838" y="2009"/>
              <a:ext cx="179" cy="134"/>
            </a:xfrm>
            <a:prstGeom prst="line">
              <a:avLst/>
            </a:prstGeom>
            <a:noFill/>
            <a:ln w="12700">
              <a:solidFill>
                <a:srgbClr val="000000"/>
              </a:solidFill>
              <a:round/>
              <a:headEnd/>
              <a:tailEnd/>
            </a:ln>
          </p:spPr>
          <p:txBody>
            <a:bodyPr/>
            <a:lstStyle/>
            <a:p>
              <a:endParaRPr lang="en-US"/>
            </a:p>
          </p:txBody>
        </p:sp>
        <p:sp>
          <p:nvSpPr>
            <p:cNvPr id="35864" name="Line 22"/>
            <p:cNvSpPr>
              <a:spLocks noChangeShapeType="1"/>
            </p:cNvSpPr>
            <p:nvPr/>
          </p:nvSpPr>
          <p:spPr bwMode="auto">
            <a:xfrm flipV="1">
              <a:off x="2668" y="1563"/>
              <a:ext cx="140" cy="108"/>
            </a:xfrm>
            <a:prstGeom prst="line">
              <a:avLst/>
            </a:prstGeom>
            <a:noFill/>
            <a:ln w="12700">
              <a:solidFill>
                <a:srgbClr val="000000"/>
              </a:solidFill>
              <a:round/>
              <a:headEnd/>
              <a:tailEnd/>
            </a:ln>
          </p:spPr>
          <p:txBody>
            <a:bodyPr/>
            <a:lstStyle/>
            <a:p>
              <a:endParaRPr lang="en-US"/>
            </a:p>
          </p:txBody>
        </p:sp>
        <p:sp>
          <p:nvSpPr>
            <p:cNvPr id="35865" name="Rectangle 23"/>
            <p:cNvSpPr>
              <a:spLocks noChangeArrowheads="1"/>
            </p:cNvSpPr>
            <p:nvPr/>
          </p:nvSpPr>
          <p:spPr bwMode="auto">
            <a:xfrm rot="-5400000">
              <a:off x="-79" y="2500"/>
              <a:ext cx="1544" cy="197"/>
            </a:xfrm>
            <a:prstGeom prst="rect">
              <a:avLst/>
            </a:prstGeom>
            <a:noFill/>
            <a:ln w="9525">
              <a:noFill/>
              <a:miter lim="800000"/>
              <a:headEnd/>
              <a:tailEnd/>
            </a:ln>
          </p:spPr>
          <p:txBody>
            <a:bodyPr wrap="none">
              <a:spAutoFit/>
            </a:bodyPr>
            <a:lstStyle/>
            <a:p>
              <a:pPr eaLnBrk="0" hangingPunct="0">
                <a:lnSpc>
                  <a:spcPct val="85000"/>
                </a:lnSpc>
              </a:pPr>
              <a:r>
                <a:rPr lang="en-US" sz="1700" b="1">
                  <a:solidFill>
                    <a:srgbClr val="0F116A"/>
                  </a:solidFill>
                </a:rPr>
                <a:t>Survival per thousand</a:t>
              </a:r>
            </a:p>
          </p:txBody>
        </p:sp>
      </p:grpSp>
      <p:sp>
        <p:nvSpPr>
          <p:cNvPr id="23576" name="Rectangle 24"/>
          <p:cNvSpPr>
            <a:spLocks noChangeArrowheads="1"/>
          </p:cNvSpPr>
          <p:nvPr/>
        </p:nvSpPr>
        <p:spPr bwMode="auto">
          <a:xfrm>
            <a:off x="5699125" y="2222500"/>
            <a:ext cx="3227388" cy="1096963"/>
          </a:xfrm>
          <a:prstGeom prst="rect">
            <a:avLst/>
          </a:prstGeom>
          <a:solidFill>
            <a:srgbClr val="008000"/>
          </a:solidFill>
          <a:ln w="9525">
            <a:noFill/>
            <a:miter lim="800000"/>
            <a:headEnd/>
            <a:tailEnd/>
          </a:ln>
          <a:effectLst>
            <a:outerShdw dist="35921" dir="2700000" algn="ctr" rotWithShape="0">
              <a:srgbClr val="808080"/>
            </a:outerShdw>
          </a:effectLst>
        </p:spPr>
        <p:txBody>
          <a:bodyPr>
            <a:spAutoFit/>
          </a:bodyPr>
          <a:lstStyle/>
          <a:p>
            <a:pPr marL="396875" indent="-396875">
              <a:spcBef>
                <a:spcPct val="20000"/>
              </a:spcBef>
              <a:buClr>
                <a:srgbClr val="0F116A"/>
              </a:buClr>
              <a:buSzPct val="120000"/>
              <a:buFont typeface="Wingdings" pitchFamily="2" charset="2"/>
              <a:buNone/>
              <a:defRPr/>
            </a:pPr>
            <a:r>
              <a:rPr lang="en-US" sz="2200" b="1">
                <a:solidFill>
                  <a:schemeClr val="bg1"/>
                </a:solidFill>
              </a:rPr>
              <a:t>I.	High death rate in post-reproductive years</a:t>
            </a:r>
          </a:p>
        </p:txBody>
      </p:sp>
      <p:sp>
        <p:nvSpPr>
          <p:cNvPr id="23577" name="Rectangle 25"/>
          <p:cNvSpPr>
            <a:spLocks noChangeArrowheads="1"/>
          </p:cNvSpPr>
          <p:nvPr/>
        </p:nvSpPr>
        <p:spPr bwMode="auto">
          <a:xfrm>
            <a:off x="5699125" y="3532188"/>
            <a:ext cx="3227388" cy="1096962"/>
          </a:xfrm>
          <a:prstGeom prst="rect">
            <a:avLst/>
          </a:prstGeom>
          <a:solidFill>
            <a:schemeClr val="hlink"/>
          </a:solidFill>
          <a:ln w="9525">
            <a:noFill/>
            <a:miter lim="800000"/>
            <a:headEnd/>
            <a:tailEnd/>
          </a:ln>
          <a:effectLst>
            <a:outerShdw dist="35921" dir="2700000" algn="ctr" rotWithShape="0">
              <a:srgbClr val="808080"/>
            </a:outerShdw>
          </a:effectLst>
        </p:spPr>
        <p:txBody>
          <a:bodyPr>
            <a:spAutoFit/>
          </a:bodyPr>
          <a:lstStyle/>
          <a:p>
            <a:pPr marL="396875" indent="-396875">
              <a:spcBef>
                <a:spcPct val="20000"/>
              </a:spcBef>
              <a:buClr>
                <a:srgbClr val="0F116A"/>
              </a:buClr>
              <a:buSzPct val="120000"/>
              <a:buFont typeface="Wingdings" pitchFamily="2" charset="2"/>
              <a:buNone/>
              <a:defRPr/>
            </a:pPr>
            <a:r>
              <a:rPr lang="en-US" sz="2200" b="1">
                <a:solidFill>
                  <a:schemeClr val="bg1"/>
                </a:solidFill>
              </a:rPr>
              <a:t>II.	Constant mortality rate throughout life span</a:t>
            </a:r>
          </a:p>
        </p:txBody>
      </p:sp>
      <p:sp>
        <p:nvSpPr>
          <p:cNvPr id="23578" name="Rectangle 26"/>
          <p:cNvSpPr>
            <a:spLocks noChangeArrowheads="1"/>
          </p:cNvSpPr>
          <p:nvPr/>
        </p:nvSpPr>
        <p:spPr bwMode="auto">
          <a:xfrm>
            <a:off x="5707063" y="4891088"/>
            <a:ext cx="3227387" cy="1766887"/>
          </a:xfrm>
          <a:prstGeom prst="rect">
            <a:avLst/>
          </a:prstGeom>
          <a:solidFill>
            <a:srgbClr val="DD0117"/>
          </a:solidFill>
          <a:ln w="9525">
            <a:noFill/>
            <a:miter lim="800000"/>
            <a:headEnd/>
            <a:tailEnd/>
          </a:ln>
          <a:effectLst>
            <a:outerShdw dist="35921" dir="2700000" algn="ctr" rotWithShape="0">
              <a:srgbClr val="808080"/>
            </a:outerShdw>
          </a:effectLst>
        </p:spPr>
        <p:txBody>
          <a:bodyPr>
            <a:spAutoFit/>
          </a:bodyPr>
          <a:lstStyle/>
          <a:p>
            <a:pPr marL="396875" indent="-396875">
              <a:spcBef>
                <a:spcPct val="20000"/>
              </a:spcBef>
              <a:buClr>
                <a:srgbClr val="0F116A"/>
              </a:buClr>
              <a:buSzPct val="120000"/>
              <a:buFont typeface="Wingdings" pitchFamily="2" charset="2"/>
              <a:buNone/>
              <a:defRPr/>
            </a:pPr>
            <a:r>
              <a:rPr lang="en-US" sz="2200" b="1">
                <a:solidFill>
                  <a:schemeClr val="bg1"/>
                </a:solidFill>
              </a:rPr>
              <a:t>III.	Very high early mortality but the few survivors then live long (stay reproductive)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p:cNvPicPr>
            <a:picLocks noChangeAspect="1" noChangeArrowheads="1"/>
          </p:cNvPicPr>
          <p:nvPr/>
        </p:nvPicPr>
        <p:blipFill>
          <a:blip r:embed="rId2" cstate="print"/>
          <a:srcRect/>
          <a:stretch>
            <a:fillRect/>
          </a:stretch>
        </p:blipFill>
        <p:spPr bwMode="auto">
          <a:xfrm>
            <a:off x="609600" y="428625"/>
            <a:ext cx="8153400" cy="612457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WordArt 4"/>
          <p:cNvSpPr>
            <a:spLocks noChangeArrowheads="1" noChangeShapeType="1" noTextEdit="1"/>
          </p:cNvSpPr>
          <p:nvPr/>
        </p:nvSpPr>
        <p:spPr bwMode="auto">
          <a:xfrm>
            <a:off x="381000" y="457200"/>
            <a:ext cx="49530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Terms to Know</a:t>
            </a:r>
          </a:p>
        </p:txBody>
      </p:sp>
      <p:pic>
        <p:nvPicPr>
          <p:cNvPr id="15362" name="Picture 5"/>
          <p:cNvPicPr>
            <a:picLocks noChangeAspect="1" noChangeArrowheads="1"/>
          </p:cNvPicPr>
          <p:nvPr/>
        </p:nvPicPr>
        <p:blipFill>
          <a:blip r:embed="rId2" cstate="print"/>
          <a:srcRect/>
          <a:stretch>
            <a:fillRect/>
          </a:stretch>
        </p:blipFill>
        <p:spPr bwMode="auto">
          <a:xfrm>
            <a:off x="0" y="1295400"/>
            <a:ext cx="9144000" cy="1685925"/>
          </a:xfrm>
          <a:prstGeom prst="rect">
            <a:avLst/>
          </a:prstGeom>
          <a:noFill/>
          <a:ln w="9525">
            <a:noFill/>
            <a:miter lim="800000"/>
            <a:headEnd/>
            <a:tailEnd/>
          </a:ln>
        </p:spPr>
      </p:pic>
      <p:grpSp>
        <p:nvGrpSpPr>
          <p:cNvPr id="3078" name="Group 6"/>
          <p:cNvGrpSpPr>
            <a:grpSpLocks/>
          </p:cNvGrpSpPr>
          <p:nvPr/>
        </p:nvGrpSpPr>
        <p:grpSpPr bwMode="auto">
          <a:xfrm>
            <a:off x="0" y="1020763"/>
            <a:ext cx="9144000" cy="5810250"/>
            <a:chOff x="0" y="643"/>
            <a:chExt cx="5760" cy="3660"/>
          </a:xfrm>
        </p:grpSpPr>
        <p:sp>
          <p:nvSpPr>
            <p:cNvPr id="15364" name="Text Box 7"/>
            <p:cNvSpPr txBox="1">
              <a:spLocks noChangeArrowheads="1"/>
            </p:cNvSpPr>
            <p:nvPr/>
          </p:nvSpPr>
          <p:spPr bwMode="auto">
            <a:xfrm>
              <a:off x="192" y="643"/>
              <a:ext cx="4944" cy="442"/>
            </a:xfrm>
            <a:prstGeom prst="rect">
              <a:avLst/>
            </a:prstGeom>
            <a:noFill/>
            <a:ln w="9525">
              <a:noFill/>
              <a:miter lim="800000"/>
              <a:headEnd/>
              <a:tailEnd/>
            </a:ln>
          </p:spPr>
          <p:txBody>
            <a:bodyPr>
              <a:spAutoFit/>
            </a:bodyPr>
            <a:lstStyle/>
            <a:p>
              <a:pPr>
                <a:spcBef>
                  <a:spcPct val="50000"/>
                </a:spcBef>
              </a:pPr>
              <a:endParaRPr lang="en-US" sz="4000" b="1" u="sng">
                <a:latin typeface="Times New Roman" pitchFamily="18" charset="0"/>
              </a:endParaRPr>
            </a:p>
          </p:txBody>
        </p:sp>
        <p:pic>
          <p:nvPicPr>
            <p:cNvPr id="15365" name="Picture 8" descr="herd_water_buffalo"/>
            <p:cNvPicPr>
              <a:picLocks noChangeAspect="1" noChangeArrowheads="1"/>
            </p:cNvPicPr>
            <p:nvPr/>
          </p:nvPicPr>
          <p:blipFill>
            <a:blip r:embed="rId3" cstate="print"/>
            <a:srcRect/>
            <a:stretch>
              <a:fillRect/>
            </a:stretch>
          </p:blipFill>
          <p:spPr bwMode="auto">
            <a:xfrm>
              <a:off x="0" y="2544"/>
              <a:ext cx="2304" cy="1759"/>
            </a:xfrm>
            <a:prstGeom prst="rect">
              <a:avLst/>
            </a:prstGeom>
            <a:noFill/>
            <a:ln w="9525">
              <a:noFill/>
              <a:miter lim="800000"/>
              <a:headEnd/>
              <a:tailEnd/>
            </a:ln>
          </p:spPr>
        </p:pic>
        <p:pic>
          <p:nvPicPr>
            <p:cNvPr id="15366" name="Picture 9" descr="fish-school"/>
            <p:cNvPicPr>
              <a:picLocks noChangeAspect="1" noChangeArrowheads="1"/>
            </p:cNvPicPr>
            <p:nvPr/>
          </p:nvPicPr>
          <p:blipFill>
            <a:blip r:embed="rId4" cstate="print"/>
            <a:srcRect/>
            <a:stretch>
              <a:fillRect/>
            </a:stretch>
          </p:blipFill>
          <p:spPr bwMode="auto">
            <a:xfrm>
              <a:off x="3216" y="2544"/>
              <a:ext cx="2544" cy="174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dissolve">
                                      <p:cBhvr>
                                        <p:cTn id="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p:cNvPicPr>
            <a:picLocks noChangeAspect="1" noChangeArrowheads="1"/>
          </p:cNvPicPr>
          <p:nvPr/>
        </p:nvPicPr>
        <p:blipFill>
          <a:blip r:embed="rId2" cstate="print"/>
          <a:srcRect/>
          <a:stretch>
            <a:fillRect/>
          </a:stretch>
        </p:blipFill>
        <p:spPr bwMode="auto">
          <a:xfrm>
            <a:off x="0" y="0"/>
            <a:ext cx="9144000" cy="2824163"/>
          </a:xfrm>
          <a:prstGeom prst="rect">
            <a:avLst/>
          </a:prstGeom>
          <a:noFill/>
          <a:ln w="9525">
            <a:noFill/>
            <a:miter lim="800000"/>
            <a:headEnd/>
            <a:tailEnd/>
          </a:ln>
        </p:spPr>
      </p:pic>
      <p:pic>
        <p:nvPicPr>
          <p:cNvPr id="38914" name="Picture 7" descr="pe06926_"/>
          <p:cNvPicPr>
            <a:picLocks noChangeAspect="1" noChangeArrowheads="1"/>
          </p:cNvPicPr>
          <p:nvPr/>
        </p:nvPicPr>
        <p:blipFill>
          <a:blip r:embed="rId3" cstate="print"/>
          <a:srcRect/>
          <a:stretch>
            <a:fillRect/>
          </a:stretch>
        </p:blipFill>
        <p:spPr bwMode="auto">
          <a:xfrm>
            <a:off x="7315200" y="3886200"/>
            <a:ext cx="1620838" cy="1641475"/>
          </a:xfrm>
          <a:prstGeom prst="rect">
            <a:avLst/>
          </a:prstGeom>
          <a:noFill/>
          <a:ln w="9525">
            <a:noFill/>
            <a:miter lim="800000"/>
            <a:headEnd/>
            <a:tailEnd/>
          </a:ln>
        </p:spPr>
      </p:pic>
      <p:pic>
        <p:nvPicPr>
          <p:cNvPr id="38915" name="Picture 8"/>
          <p:cNvPicPr>
            <a:picLocks noChangeAspect="1" noChangeArrowheads="1"/>
          </p:cNvPicPr>
          <p:nvPr/>
        </p:nvPicPr>
        <p:blipFill>
          <a:blip r:embed="rId4" cstate="print"/>
          <a:srcRect/>
          <a:stretch>
            <a:fillRect/>
          </a:stretch>
        </p:blipFill>
        <p:spPr bwMode="auto">
          <a:xfrm>
            <a:off x="6781800" y="1981200"/>
            <a:ext cx="2362200" cy="1747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4"/>
          <p:cNvPicPr>
            <a:picLocks noChangeAspect="1" noChangeArrowheads="1"/>
          </p:cNvPicPr>
          <p:nvPr/>
        </p:nvPicPr>
        <p:blipFill>
          <a:blip r:embed="rId3" cstate="print"/>
          <a:srcRect/>
          <a:stretch>
            <a:fillRect/>
          </a:stretch>
        </p:blipFill>
        <p:spPr bwMode="auto">
          <a:xfrm>
            <a:off x="0" y="152400"/>
            <a:ext cx="9144000" cy="1838325"/>
          </a:xfrm>
          <a:prstGeom prst="rect">
            <a:avLst/>
          </a:prstGeom>
          <a:noFill/>
          <a:ln w="9525">
            <a:noFill/>
            <a:miter lim="800000"/>
            <a:headEnd/>
            <a:tailEnd/>
          </a:ln>
        </p:spPr>
      </p:pic>
      <p:graphicFrame>
        <p:nvGraphicFramePr>
          <p:cNvPr id="26629" name="Object 5"/>
          <p:cNvGraphicFramePr>
            <a:graphicFrameLocks noChangeAspect="1"/>
          </p:cNvGraphicFramePr>
          <p:nvPr/>
        </p:nvGraphicFramePr>
        <p:xfrm>
          <a:off x="0" y="3568700"/>
          <a:ext cx="4572000" cy="3289300"/>
        </p:xfrm>
        <a:graphic>
          <a:graphicData uri="http://schemas.openxmlformats.org/presentationml/2006/ole">
            <p:oleObj spid="_x0000_s26629" name="Bitmap Image" r:id="rId4" imgW="9240540" imgH="6647619" progId="PBrush">
              <p:embed/>
            </p:oleObj>
          </a:graphicData>
        </a:graphic>
      </p:graphicFrame>
      <p:pic>
        <p:nvPicPr>
          <p:cNvPr id="26631" name="Picture 6"/>
          <p:cNvPicPr>
            <a:picLocks noChangeAspect="1" noChangeArrowheads="1"/>
          </p:cNvPicPr>
          <p:nvPr/>
        </p:nvPicPr>
        <p:blipFill>
          <a:blip r:embed="rId5" cstate="print"/>
          <a:srcRect/>
          <a:stretch>
            <a:fillRect/>
          </a:stretch>
        </p:blipFill>
        <p:spPr bwMode="auto">
          <a:xfrm>
            <a:off x="0" y="1828800"/>
            <a:ext cx="9144000" cy="1609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blinds(horizontal)">
                                      <p:cBhvr>
                                        <p:cTn id="7"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p:cNvPicPr>
            <a:picLocks noChangeAspect="1" noChangeArrowheads="1"/>
          </p:cNvPicPr>
          <p:nvPr/>
        </p:nvPicPr>
        <p:blipFill>
          <a:blip r:embed="rId2" cstate="print"/>
          <a:srcRect/>
          <a:stretch>
            <a:fillRect/>
          </a:stretch>
        </p:blipFill>
        <p:spPr bwMode="auto">
          <a:xfrm>
            <a:off x="0" y="0"/>
            <a:ext cx="9144000" cy="3273425"/>
          </a:xfrm>
          <a:prstGeom prst="rect">
            <a:avLst/>
          </a:prstGeom>
          <a:noFill/>
          <a:ln w="9525">
            <a:noFill/>
            <a:miter lim="800000"/>
            <a:headEnd/>
            <a:tailEnd/>
          </a:ln>
        </p:spPr>
      </p:pic>
      <p:pic>
        <p:nvPicPr>
          <p:cNvPr id="30726" name="Picture 6"/>
          <p:cNvPicPr>
            <a:picLocks noChangeAspect="1" noChangeArrowheads="1"/>
          </p:cNvPicPr>
          <p:nvPr/>
        </p:nvPicPr>
        <p:blipFill>
          <a:blip r:embed="rId3" cstate="print"/>
          <a:srcRect l="45000" t="14999" r="11250" b="14999"/>
          <a:stretch>
            <a:fillRect/>
          </a:stretch>
        </p:blipFill>
        <p:spPr bwMode="auto">
          <a:xfrm>
            <a:off x="6548438" y="3740150"/>
            <a:ext cx="2595562" cy="3117850"/>
          </a:xfrm>
          <a:prstGeom prst="rect">
            <a:avLst/>
          </a:prstGeom>
          <a:noFill/>
          <a:ln w="9525">
            <a:noFill/>
            <a:miter lim="800000"/>
            <a:headEnd/>
            <a:tailEnd/>
          </a:ln>
          <a:effectLst>
            <a:outerShdw dist="35921" dir="2700000" algn="ctr" rotWithShape="0">
              <a:srgbClr val="808080"/>
            </a:outerShdw>
          </a:effectLst>
        </p:spPr>
      </p:pic>
      <p:pic>
        <p:nvPicPr>
          <p:cNvPr id="30727" name="Picture 7"/>
          <p:cNvPicPr>
            <a:picLocks noChangeAspect="1" noChangeArrowheads="1"/>
          </p:cNvPicPr>
          <p:nvPr/>
        </p:nvPicPr>
        <p:blipFill>
          <a:blip r:embed="rId4" cstate="print"/>
          <a:srcRect t="28799"/>
          <a:stretch>
            <a:fillRect/>
          </a:stretch>
        </p:blipFill>
        <p:spPr bwMode="auto">
          <a:xfrm>
            <a:off x="0" y="4291013"/>
            <a:ext cx="4854575" cy="2566987"/>
          </a:xfrm>
          <a:prstGeom prst="rect">
            <a:avLst/>
          </a:prstGeom>
          <a:noFill/>
          <a:ln w="9525">
            <a:noFill/>
            <a:miter lim="800000"/>
            <a:headEnd/>
            <a:tailEnd/>
          </a:ln>
          <a:effectLst>
            <a:outerShdw dist="35921" dir="2700000" algn="ctr" rotWithShape="0">
              <a:srgbClr val="808080"/>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cstate="print"/>
          <a:srcRect/>
          <a:stretch>
            <a:fillRect/>
          </a:stretch>
        </p:blipFill>
        <p:spPr bwMode="auto">
          <a:xfrm>
            <a:off x="0" y="609600"/>
            <a:ext cx="9280525"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p:cNvPicPr>
            <a:picLocks noChangeAspect="1" noChangeArrowheads="1"/>
          </p:cNvPicPr>
          <p:nvPr/>
        </p:nvPicPr>
        <p:blipFill>
          <a:blip r:embed="rId2" cstate="print"/>
          <a:srcRect/>
          <a:stretch>
            <a:fillRect/>
          </a:stretch>
        </p:blipFill>
        <p:spPr bwMode="auto">
          <a:xfrm>
            <a:off x="122238" y="685800"/>
            <a:ext cx="9021762"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76200" y="304800"/>
            <a:ext cx="6553200" cy="1143000"/>
          </a:xfrm>
        </p:spPr>
        <p:txBody>
          <a:bodyPr/>
          <a:lstStyle/>
          <a:p>
            <a:pPr eaLnBrk="1" hangingPunct="1"/>
            <a:r>
              <a:rPr lang="en-US" b="1" u="sng" smtClean="0"/>
              <a:t>Introduced Species</a:t>
            </a:r>
          </a:p>
        </p:txBody>
      </p:sp>
      <p:pic>
        <p:nvPicPr>
          <p:cNvPr id="45058" name="Picture 3"/>
          <p:cNvPicPr>
            <a:picLocks noChangeAspect="1" noChangeArrowheads="1"/>
          </p:cNvPicPr>
          <p:nvPr/>
        </p:nvPicPr>
        <p:blipFill>
          <a:blip r:embed="rId3" cstate="print"/>
          <a:srcRect t="1199" b="3000"/>
          <a:stretch>
            <a:fillRect/>
          </a:stretch>
        </p:blipFill>
        <p:spPr bwMode="auto">
          <a:xfrm>
            <a:off x="5918200" y="327025"/>
            <a:ext cx="3225800" cy="3989388"/>
          </a:xfrm>
          <a:prstGeom prst="rect">
            <a:avLst/>
          </a:prstGeom>
          <a:noFill/>
          <a:ln w="9525">
            <a:noFill/>
            <a:miter lim="800000"/>
            <a:headEnd/>
            <a:tailEnd/>
          </a:ln>
        </p:spPr>
      </p:pic>
      <p:sp>
        <p:nvSpPr>
          <p:cNvPr id="45059" name="Rectangle 4"/>
          <p:cNvSpPr>
            <a:spLocks noGrp="1" noChangeArrowheads="1"/>
          </p:cNvSpPr>
          <p:nvPr>
            <p:ph type="body" idx="1"/>
          </p:nvPr>
        </p:nvSpPr>
        <p:spPr>
          <a:xfrm>
            <a:off x="569913" y="1371600"/>
            <a:ext cx="5473700" cy="2895600"/>
          </a:xfrm>
        </p:spPr>
        <p:txBody>
          <a:bodyPr/>
          <a:lstStyle/>
          <a:p>
            <a:pPr eaLnBrk="1" hangingPunct="1"/>
            <a:r>
              <a:rPr lang="en-US" sz="2800" smtClean="0"/>
              <a:t>Non-native species</a:t>
            </a:r>
          </a:p>
          <a:p>
            <a:pPr lvl="1" eaLnBrk="1" hangingPunct="1"/>
            <a:r>
              <a:rPr lang="en-US" sz="2400" smtClean="0"/>
              <a:t>transplanted populations grow exponentially in new area</a:t>
            </a:r>
          </a:p>
          <a:p>
            <a:pPr lvl="1" eaLnBrk="1" hangingPunct="1"/>
            <a:r>
              <a:rPr lang="en-US" sz="2400" smtClean="0"/>
              <a:t>out-compete native species </a:t>
            </a:r>
          </a:p>
          <a:p>
            <a:pPr marL="1085850" lvl="2" eaLnBrk="1" hangingPunct="1"/>
            <a:r>
              <a:rPr lang="en-US" sz="2000" smtClean="0"/>
              <a:t>loss of natural controls</a:t>
            </a:r>
          </a:p>
          <a:p>
            <a:pPr marL="1085850" lvl="2" eaLnBrk="1" hangingPunct="1"/>
            <a:r>
              <a:rPr lang="en-US" sz="2000" smtClean="0"/>
              <a:t>lack of predators, parasites, competitors</a:t>
            </a:r>
          </a:p>
          <a:p>
            <a:pPr lvl="1" eaLnBrk="1" hangingPunct="1">
              <a:buFontTx/>
              <a:buNone/>
            </a:pPr>
            <a:endParaRPr lang="en-US" sz="2400" smtClean="0"/>
          </a:p>
        </p:txBody>
      </p:sp>
      <p:pic>
        <p:nvPicPr>
          <p:cNvPr id="33797" name="Picture 5"/>
          <p:cNvPicPr>
            <a:picLocks noChangeAspect="1" noChangeArrowheads="1"/>
          </p:cNvPicPr>
          <p:nvPr/>
        </p:nvPicPr>
        <p:blipFill>
          <a:blip r:embed="rId4" cstate="print"/>
          <a:srcRect t="40800" b="4800"/>
          <a:stretch>
            <a:fillRect/>
          </a:stretch>
        </p:blipFill>
        <p:spPr bwMode="auto">
          <a:xfrm>
            <a:off x="5716588" y="4149725"/>
            <a:ext cx="3352800" cy="2522538"/>
          </a:xfrm>
          <a:prstGeom prst="rect">
            <a:avLst/>
          </a:prstGeom>
          <a:noFill/>
          <a:ln w="9525">
            <a:noFill/>
            <a:miter lim="800000"/>
            <a:headEnd/>
            <a:tailEnd/>
          </a:ln>
          <a:effectLst>
            <a:outerShdw dist="35921" dir="2700000" algn="ctr" rotWithShape="0">
              <a:srgbClr val="808080"/>
            </a:outerShdw>
          </a:effectLst>
        </p:spPr>
      </p:pic>
      <p:sp>
        <p:nvSpPr>
          <p:cNvPr id="45061" name="Rectangle 6"/>
          <p:cNvSpPr>
            <a:spLocks noChangeArrowheads="1"/>
          </p:cNvSpPr>
          <p:nvPr/>
        </p:nvSpPr>
        <p:spPr bwMode="auto">
          <a:xfrm>
            <a:off x="8005763" y="6257925"/>
            <a:ext cx="1138237" cy="488950"/>
          </a:xfrm>
          <a:prstGeom prst="rect">
            <a:avLst/>
          </a:prstGeom>
          <a:noFill/>
          <a:ln w="9525">
            <a:noFill/>
            <a:miter lim="800000"/>
            <a:headEnd/>
            <a:tailEnd/>
          </a:ln>
        </p:spPr>
        <p:txBody>
          <a:bodyPr wrap="none" anchor="ctr">
            <a:spAutoFit/>
          </a:bodyPr>
          <a:lstStyle/>
          <a:p>
            <a:pPr algn="ctr" eaLnBrk="0" hangingPunct="0"/>
            <a:r>
              <a:rPr lang="en-US" sz="2600" b="1">
                <a:solidFill>
                  <a:schemeClr val="bg1"/>
                </a:solidFill>
              </a:rPr>
              <a:t>kudzu</a:t>
            </a:r>
          </a:p>
        </p:txBody>
      </p:sp>
      <p:grpSp>
        <p:nvGrpSpPr>
          <p:cNvPr id="45062" name="Group 7"/>
          <p:cNvGrpSpPr>
            <a:grpSpLocks/>
          </p:cNvGrpSpPr>
          <p:nvPr/>
        </p:nvGrpSpPr>
        <p:grpSpPr bwMode="auto">
          <a:xfrm>
            <a:off x="3995738" y="4897438"/>
            <a:ext cx="2384425" cy="1905000"/>
            <a:chOff x="2592" y="3120"/>
            <a:chExt cx="1502" cy="1200"/>
          </a:xfrm>
        </p:grpSpPr>
        <p:sp>
          <p:nvSpPr>
            <p:cNvPr id="33800" name="Rectangle 8"/>
            <p:cNvSpPr>
              <a:spLocks noChangeArrowheads="1"/>
            </p:cNvSpPr>
            <p:nvPr/>
          </p:nvSpPr>
          <p:spPr bwMode="auto">
            <a:xfrm>
              <a:off x="2592" y="3120"/>
              <a:ext cx="1104" cy="269"/>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hangingPunct="0">
                <a:defRPr/>
              </a:pPr>
              <a:r>
                <a:rPr lang="en-US" sz="2200" b="1">
                  <a:solidFill>
                    <a:srgbClr val="000000"/>
                  </a:solidFill>
                </a:rPr>
                <a:t>gypsy moth</a:t>
              </a:r>
            </a:p>
          </p:txBody>
        </p:sp>
        <p:pic>
          <p:nvPicPr>
            <p:cNvPr id="33801" name="Picture 9"/>
            <p:cNvPicPr>
              <a:picLocks noChangeAspect="1" noChangeArrowheads="1"/>
            </p:cNvPicPr>
            <p:nvPr/>
          </p:nvPicPr>
          <p:blipFill>
            <a:blip r:embed="rId5" cstate="print"/>
            <a:srcRect/>
            <a:stretch>
              <a:fillRect/>
            </a:stretch>
          </p:blipFill>
          <p:spPr bwMode="auto">
            <a:xfrm>
              <a:off x="2592" y="3410"/>
              <a:ext cx="1502" cy="910"/>
            </a:xfrm>
            <a:prstGeom prst="rect">
              <a:avLst/>
            </a:prstGeom>
            <a:noFill/>
            <a:ln w="9525">
              <a:noFill/>
              <a:miter lim="800000"/>
              <a:headEnd/>
              <a:tailEnd/>
            </a:ln>
            <a:effectLst>
              <a:outerShdw dist="35921" dir="2700000" algn="ctr" rotWithShape="0">
                <a:schemeClr val="bg2"/>
              </a:outerShdw>
            </a:effectLst>
          </p:spPr>
        </p:pic>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cstate="print"/>
          <a:srcRect/>
          <a:stretch>
            <a:fillRect/>
          </a:stretch>
        </p:blipFill>
        <p:spPr bwMode="auto">
          <a:xfrm>
            <a:off x="990600" y="609600"/>
            <a:ext cx="73152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doc449e1b2e3c05a495657839_thumb">
            <a:hlinkClick r:id="rId2"/>
          </p:cNvPr>
          <p:cNvPicPr>
            <a:picLocks noChangeAspect="1" noChangeArrowheads="1"/>
          </p:cNvPicPr>
          <p:nvPr/>
        </p:nvPicPr>
        <p:blipFill>
          <a:blip r:embed="rId3" cstate="print"/>
          <a:srcRect/>
          <a:stretch>
            <a:fillRect/>
          </a:stretch>
        </p:blipFill>
        <p:spPr bwMode="auto">
          <a:xfrm>
            <a:off x="0" y="0"/>
            <a:ext cx="2895600" cy="2571750"/>
          </a:xfrm>
          <a:prstGeom prst="rect">
            <a:avLst/>
          </a:prstGeom>
          <a:noFill/>
          <a:ln w="9525">
            <a:noFill/>
            <a:miter lim="800000"/>
            <a:headEnd/>
            <a:tailEnd/>
          </a:ln>
        </p:spPr>
      </p:pic>
      <p:pic>
        <p:nvPicPr>
          <p:cNvPr id="40963" name="Picture 3" descr="purple%20loosestrife"/>
          <p:cNvPicPr>
            <a:picLocks noChangeAspect="1" noChangeArrowheads="1"/>
          </p:cNvPicPr>
          <p:nvPr/>
        </p:nvPicPr>
        <p:blipFill>
          <a:blip r:embed="rId4" cstate="print"/>
          <a:srcRect/>
          <a:stretch>
            <a:fillRect/>
          </a:stretch>
        </p:blipFill>
        <p:spPr bwMode="auto">
          <a:xfrm>
            <a:off x="4648200" y="0"/>
            <a:ext cx="4495800" cy="3009900"/>
          </a:xfrm>
          <a:prstGeom prst="rect">
            <a:avLst/>
          </a:prstGeom>
          <a:noFill/>
          <a:ln w="9525">
            <a:noFill/>
            <a:miter lim="800000"/>
            <a:headEnd/>
            <a:tailEnd/>
          </a:ln>
        </p:spPr>
      </p:pic>
      <p:pic>
        <p:nvPicPr>
          <p:cNvPr id="40964" name="Picture 4" descr="zebra-mussel-large"/>
          <p:cNvPicPr>
            <a:picLocks noChangeAspect="1" noChangeArrowheads="1"/>
          </p:cNvPicPr>
          <p:nvPr/>
        </p:nvPicPr>
        <p:blipFill>
          <a:blip r:embed="rId5" cstate="print"/>
          <a:srcRect/>
          <a:stretch>
            <a:fillRect/>
          </a:stretch>
        </p:blipFill>
        <p:spPr bwMode="auto">
          <a:xfrm>
            <a:off x="0" y="3048000"/>
            <a:ext cx="3208338" cy="3810000"/>
          </a:xfrm>
          <a:prstGeom prst="rect">
            <a:avLst/>
          </a:prstGeom>
          <a:noFill/>
          <a:ln w="9525">
            <a:noFill/>
            <a:miter lim="800000"/>
            <a:headEnd/>
            <a:tailEnd/>
          </a:ln>
        </p:spPr>
      </p:pic>
      <p:pic>
        <p:nvPicPr>
          <p:cNvPr id="40965" name="Picture 5" descr="8265"/>
          <p:cNvPicPr>
            <a:picLocks noChangeAspect="1" noChangeArrowheads="1"/>
          </p:cNvPicPr>
          <p:nvPr/>
        </p:nvPicPr>
        <p:blipFill>
          <a:blip r:embed="rId6" cstate="print"/>
          <a:srcRect/>
          <a:stretch>
            <a:fillRect/>
          </a:stretch>
        </p:blipFill>
        <p:spPr bwMode="auto">
          <a:xfrm>
            <a:off x="5715000" y="3429000"/>
            <a:ext cx="3429000" cy="3429000"/>
          </a:xfrm>
          <a:prstGeom prst="rect">
            <a:avLst/>
          </a:prstGeom>
          <a:noFill/>
          <a:ln w="9525">
            <a:noFill/>
            <a:miter lim="800000"/>
            <a:headEnd/>
            <a:tailEnd/>
          </a:ln>
        </p:spPr>
      </p:pic>
      <p:pic>
        <p:nvPicPr>
          <p:cNvPr id="40966" name="Picture 6" descr="zebra%20mussels%20in%20hand%20-%20small"/>
          <p:cNvPicPr>
            <a:picLocks noChangeAspect="1" noChangeArrowheads="1"/>
          </p:cNvPicPr>
          <p:nvPr/>
        </p:nvPicPr>
        <p:blipFill>
          <a:blip r:embed="rId7" cstate="print"/>
          <a:srcRect/>
          <a:stretch>
            <a:fillRect/>
          </a:stretch>
        </p:blipFill>
        <p:spPr bwMode="auto">
          <a:xfrm>
            <a:off x="609600" y="914400"/>
            <a:ext cx="7620000" cy="5086350"/>
          </a:xfrm>
          <a:prstGeom prst="rect">
            <a:avLst/>
          </a:prstGeom>
          <a:noFill/>
          <a:ln w="9525">
            <a:noFill/>
            <a:miter lim="800000"/>
            <a:headEnd/>
            <a:tailEnd/>
          </a:ln>
        </p:spPr>
      </p:pic>
      <p:pic>
        <p:nvPicPr>
          <p:cNvPr id="48134" name="Picture 7" descr="j0431532">
            <a:hlinkClick r:id="rId8" action="ppaction://hlinksldjump"/>
          </p:cNvPr>
          <p:cNvPicPr>
            <a:picLocks noChangeAspect="1" noChangeArrowheads="1"/>
          </p:cNvPicPr>
          <p:nvPr/>
        </p:nvPicPr>
        <p:blipFill>
          <a:blip r:embed="rId9" cstate="print"/>
          <a:srcRect/>
          <a:stretch>
            <a:fillRect/>
          </a:stretch>
        </p:blipFill>
        <p:spPr bwMode="auto">
          <a:xfrm>
            <a:off x="3352800" y="76200"/>
            <a:ext cx="762000" cy="76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dissolve">
                                      <p:cBhvr>
                                        <p:cTn id="7" dur="500"/>
                                        <p:tgtEl>
                                          <p:spTgt spid="409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0965"/>
                                        </p:tgtEl>
                                        <p:attrNameLst>
                                          <p:attrName>style.visibility</p:attrName>
                                        </p:attrNameLst>
                                      </p:cBhvr>
                                      <p:to>
                                        <p:strVal val="visible"/>
                                      </p:to>
                                    </p:set>
                                    <p:animEffect transition="in" filter="dissolve">
                                      <p:cBhvr>
                                        <p:cTn id="12" dur="500"/>
                                        <p:tgtEl>
                                          <p:spTgt spid="4096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0964"/>
                                        </p:tgtEl>
                                        <p:attrNameLst>
                                          <p:attrName>style.visibility</p:attrName>
                                        </p:attrNameLst>
                                      </p:cBhvr>
                                      <p:to>
                                        <p:strVal val="visible"/>
                                      </p:to>
                                    </p:set>
                                    <p:animEffect transition="in" filter="dissolve">
                                      <p:cBhvr>
                                        <p:cTn id="17" dur="500"/>
                                        <p:tgtEl>
                                          <p:spTgt spid="4096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0966"/>
                                        </p:tgtEl>
                                        <p:attrNameLst>
                                          <p:attrName>style.visibility</p:attrName>
                                        </p:attrNameLst>
                                      </p:cBhvr>
                                      <p:to>
                                        <p:strVal val="visible"/>
                                      </p:to>
                                    </p:set>
                                    <p:animEffect transition="in" filter="dissolve">
                                      <p:cBhvr>
                                        <p:cTn id="22"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cstate="print"/>
          <a:srcRect r="16792" b="4201"/>
          <a:stretch>
            <a:fillRect/>
          </a:stretch>
        </p:blipFill>
        <p:spPr bwMode="auto">
          <a:xfrm>
            <a:off x="5549900" y="0"/>
            <a:ext cx="3367088" cy="6781800"/>
          </a:xfrm>
          <a:prstGeom prst="rect">
            <a:avLst/>
          </a:prstGeom>
          <a:noFill/>
          <a:ln w="9525">
            <a:noFill/>
            <a:miter lim="800000"/>
            <a:headEnd/>
            <a:tailEnd/>
          </a:ln>
        </p:spPr>
      </p:pic>
      <p:pic>
        <p:nvPicPr>
          <p:cNvPr id="49154" name="Picture 3"/>
          <p:cNvPicPr>
            <a:picLocks noChangeAspect="1" noChangeArrowheads="1"/>
          </p:cNvPicPr>
          <p:nvPr/>
        </p:nvPicPr>
        <p:blipFill>
          <a:blip r:embed="rId4" cstate="print">
            <a:clrChange>
              <a:clrFrom>
                <a:srgbClr val="FFFFFF"/>
              </a:clrFrom>
              <a:clrTo>
                <a:srgbClr val="FFFFFF">
                  <a:alpha val="0"/>
                </a:srgbClr>
              </a:clrTo>
            </a:clrChange>
          </a:blip>
          <a:srcRect l="9900"/>
          <a:stretch>
            <a:fillRect/>
          </a:stretch>
        </p:blipFill>
        <p:spPr bwMode="auto">
          <a:xfrm>
            <a:off x="114300" y="1100138"/>
            <a:ext cx="2289175" cy="3022600"/>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228600" y="4419600"/>
            <a:ext cx="1498600" cy="1054100"/>
          </a:xfrm>
          <a:prstGeom prst="rect">
            <a:avLst/>
          </a:prstGeom>
          <a:noFill/>
          <a:ln w="9525">
            <a:noFill/>
            <a:miter lim="800000"/>
            <a:headEnd/>
            <a:tailEnd/>
          </a:ln>
          <a:effectLst>
            <a:outerShdw dist="35921" dir="2700000" algn="ctr" rotWithShape="0">
              <a:srgbClr val="808080"/>
            </a:outerShdw>
          </a:effectLst>
        </p:spPr>
      </p:pic>
      <p:sp>
        <p:nvSpPr>
          <p:cNvPr id="49156" name="Rectangle 5"/>
          <p:cNvSpPr>
            <a:spLocks noGrp="1" noChangeArrowheads="1"/>
          </p:cNvSpPr>
          <p:nvPr>
            <p:ph type="title"/>
          </p:nvPr>
        </p:nvSpPr>
        <p:spPr>
          <a:xfrm>
            <a:off x="457200" y="274638"/>
            <a:ext cx="4495800" cy="1143000"/>
          </a:xfrm>
        </p:spPr>
        <p:txBody>
          <a:bodyPr/>
          <a:lstStyle/>
          <a:p>
            <a:pPr eaLnBrk="1" hangingPunct="1"/>
            <a:r>
              <a:rPr lang="en-US" b="1" smtClean="0">
                <a:solidFill>
                  <a:schemeClr val="tx1"/>
                </a:solidFill>
              </a:rPr>
              <a:t>Zebra</a:t>
            </a:r>
            <a:r>
              <a:rPr lang="en-US" b="1" smtClean="0"/>
              <a:t> Mus</a:t>
            </a:r>
            <a:r>
              <a:rPr lang="en-US" b="1" smtClean="0">
                <a:solidFill>
                  <a:schemeClr val="tx1"/>
                </a:solidFill>
              </a:rPr>
              <a:t>sel</a:t>
            </a:r>
          </a:p>
        </p:txBody>
      </p:sp>
      <p:sp>
        <p:nvSpPr>
          <p:cNvPr id="35852" name="Rectangle 12"/>
          <p:cNvSpPr>
            <a:spLocks noChangeArrowheads="1"/>
          </p:cNvSpPr>
          <p:nvPr/>
        </p:nvSpPr>
        <p:spPr bwMode="auto">
          <a:xfrm>
            <a:off x="2286000" y="4191000"/>
            <a:ext cx="3584575" cy="1371600"/>
          </a:xfrm>
          <a:prstGeom prst="rect">
            <a:avLst/>
          </a:prstGeom>
          <a:solidFill>
            <a:srgbClr val="FFCC18"/>
          </a:solidFill>
          <a:ln w="9525">
            <a:solidFill>
              <a:srgbClr val="0F116A"/>
            </a:solidFill>
            <a:miter lim="800000"/>
            <a:headEnd/>
            <a:tailEnd/>
          </a:ln>
          <a:effectLst>
            <a:outerShdw dist="35921" dir="2700000" algn="ctr" rotWithShape="0">
              <a:srgbClr val="808080"/>
            </a:outerShdw>
          </a:effectLst>
        </p:spPr>
        <p:txBody>
          <a:bodyPr>
            <a:spAutoFit/>
          </a:bodyPr>
          <a:lstStyle/>
          <a:p>
            <a:pPr marL="228600" indent="-228600">
              <a:spcBef>
                <a:spcPct val="20000"/>
              </a:spcBef>
              <a:buClr>
                <a:srgbClr val="000064"/>
              </a:buClr>
              <a:buSzPct val="60000"/>
              <a:buFont typeface="Wingdings" pitchFamily="2" charset="2"/>
              <a:buChar char="u"/>
              <a:defRPr/>
            </a:pPr>
            <a:r>
              <a:rPr lang="en-US" sz="1900" b="1">
                <a:solidFill>
                  <a:srgbClr val="0F116A"/>
                </a:solidFill>
              </a:rPr>
              <a:t>reduces diversity </a:t>
            </a:r>
          </a:p>
          <a:p>
            <a:pPr marL="228600" indent="-228600">
              <a:spcBef>
                <a:spcPct val="20000"/>
              </a:spcBef>
              <a:buClr>
                <a:srgbClr val="000064"/>
              </a:buClr>
              <a:buSzPct val="60000"/>
              <a:buFont typeface="Wingdings" pitchFamily="2" charset="2"/>
              <a:buChar char="u"/>
              <a:defRPr/>
            </a:pPr>
            <a:r>
              <a:rPr lang="en-US" sz="1900" b="1">
                <a:solidFill>
                  <a:srgbClr val="0F116A"/>
                </a:solidFill>
              </a:rPr>
              <a:t>loss of food &amp; nesting sites for animals</a:t>
            </a:r>
          </a:p>
          <a:p>
            <a:pPr marL="228600" indent="-228600">
              <a:spcBef>
                <a:spcPct val="20000"/>
              </a:spcBef>
              <a:buClr>
                <a:srgbClr val="000064"/>
              </a:buClr>
              <a:buSzPct val="60000"/>
              <a:buFont typeface="Wingdings" pitchFamily="2" charset="2"/>
              <a:buChar char="u"/>
              <a:defRPr/>
            </a:pPr>
            <a:r>
              <a:rPr lang="en-US" sz="1900" b="1">
                <a:solidFill>
                  <a:srgbClr val="0F116A"/>
                </a:solidFill>
              </a:rPr>
              <a:t>economic damage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457200" y="274638"/>
            <a:ext cx="5181600" cy="1143000"/>
          </a:xfrm>
        </p:spPr>
        <p:txBody>
          <a:bodyPr/>
          <a:lstStyle/>
          <a:p>
            <a:pPr algn="l" eaLnBrk="1" hangingPunct="1"/>
            <a:r>
              <a:rPr lang="en-US" b="1" smtClean="0"/>
              <a:t>Purple Loosestrife</a:t>
            </a:r>
          </a:p>
        </p:txBody>
      </p:sp>
      <p:pic>
        <p:nvPicPr>
          <p:cNvPr id="51202" name="Picture 3"/>
          <p:cNvPicPr>
            <a:picLocks noChangeAspect="1" noChangeArrowheads="1"/>
          </p:cNvPicPr>
          <p:nvPr/>
        </p:nvPicPr>
        <p:blipFill>
          <a:blip r:embed="rId5" cstate="print"/>
          <a:srcRect/>
          <a:stretch>
            <a:fillRect/>
          </a:stretch>
        </p:blipFill>
        <p:spPr bwMode="auto">
          <a:xfrm>
            <a:off x="838200" y="1604963"/>
            <a:ext cx="7620000" cy="5100637"/>
          </a:xfrm>
          <a:prstGeom prst="rect">
            <a:avLst/>
          </a:prstGeom>
          <a:noFill/>
          <a:ln w="9525">
            <a:noFill/>
            <a:miter lim="800000"/>
            <a:headEnd/>
            <a:tailEnd/>
          </a:ln>
        </p:spPr>
      </p:pic>
      <p:grpSp>
        <p:nvGrpSpPr>
          <p:cNvPr id="37894" name="Group 6"/>
          <p:cNvGrpSpPr>
            <a:grpSpLocks/>
          </p:cNvGrpSpPr>
          <p:nvPr/>
        </p:nvGrpSpPr>
        <p:grpSpPr bwMode="auto">
          <a:xfrm>
            <a:off x="93663" y="3524250"/>
            <a:ext cx="4424362" cy="3181350"/>
            <a:chOff x="59" y="2220"/>
            <a:chExt cx="2787" cy="2004"/>
          </a:xfrm>
        </p:grpSpPr>
        <p:pic>
          <p:nvPicPr>
            <p:cNvPr id="51208" name="Picture 7"/>
            <p:cNvPicPr>
              <a:picLocks noChangeAspect="1" noChangeArrowheads="1"/>
            </p:cNvPicPr>
            <p:nvPr/>
          </p:nvPicPr>
          <p:blipFill>
            <a:blip r:embed="rId6" cstate="print"/>
            <a:srcRect/>
            <a:stretch>
              <a:fillRect/>
            </a:stretch>
          </p:blipFill>
          <p:spPr bwMode="auto">
            <a:xfrm>
              <a:off x="59" y="2220"/>
              <a:ext cx="2787" cy="2004"/>
            </a:xfrm>
            <a:prstGeom prst="rect">
              <a:avLst/>
            </a:prstGeom>
            <a:noFill/>
            <a:ln w="9525">
              <a:noFill/>
              <a:miter lim="800000"/>
              <a:headEnd/>
              <a:tailEnd/>
            </a:ln>
          </p:spPr>
        </p:pic>
        <p:sp>
          <p:nvSpPr>
            <p:cNvPr id="37896" name="Rectangle 8"/>
            <p:cNvSpPr>
              <a:spLocks noChangeArrowheads="1"/>
            </p:cNvSpPr>
            <p:nvPr/>
          </p:nvSpPr>
          <p:spPr bwMode="auto">
            <a:xfrm>
              <a:off x="84" y="2241"/>
              <a:ext cx="543" cy="288"/>
            </a:xfrm>
            <a:prstGeom prst="rect">
              <a:avLst/>
            </a:prstGeom>
            <a:solidFill>
              <a:srgbClr val="FFCC18"/>
            </a:solidFill>
            <a:ln w="9525">
              <a:noFill/>
              <a:miter lim="800000"/>
              <a:headEnd/>
              <a:tailEnd/>
            </a:ln>
            <a:effectLst>
              <a:outerShdw dist="35921" dir="2700000" algn="ctr" rotWithShape="0">
                <a:srgbClr val="808080"/>
              </a:outerShdw>
            </a:effectLst>
          </p:spPr>
          <p:txBody>
            <a:bodyPr wrap="none" anchor="ctr">
              <a:spAutoFit/>
            </a:bodyPr>
            <a:lstStyle/>
            <a:p>
              <a:pPr algn="ctr" eaLnBrk="0" hangingPunct="0">
                <a:defRPr/>
              </a:pPr>
              <a:r>
                <a:rPr lang="en-US" sz="2400" b="1">
                  <a:solidFill>
                    <a:srgbClr val="0F116A"/>
                  </a:solidFill>
                </a:rPr>
                <a:t>1968</a:t>
              </a:r>
            </a:p>
          </p:txBody>
        </p:sp>
      </p:grpSp>
      <p:grpSp>
        <p:nvGrpSpPr>
          <p:cNvPr id="37897" name="Group 9"/>
          <p:cNvGrpSpPr>
            <a:grpSpLocks/>
          </p:cNvGrpSpPr>
          <p:nvPr/>
        </p:nvGrpSpPr>
        <p:grpSpPr bwMode="auto">
          <a:xfrm>
            <a:off x="4594225" y="3524250"/>
            <a:ext cx="4433888" cy="3179763"/>
            <a:chOff x="2894" y="2220"/>
            <a:chExt cx="2793" cy="2003"/>
          </a:xfrm>
        </p:grpSpPr>
        <p:pic>
          <p:nvPicPr>
            <p:cNvPr id="51206" name="Picture 10"/>
            <p:cNvPicPr>
              <a:picLocks noChangeAspect="1" noChangeArrowheads="1"/>
            </p:cNvPicPr>
            <p:nvPr/>
          </p:nvPicPr>
          <p:blipFill>
            <a:blip r:embed="rId7" cstate="print"/>
            <a:srcRect/>
            <a:stretch>
              <a:fillRect/>
            </a:stretch>
          </p:blipFill>
          <p:spPr bwMode="auto">
            <a:xfrm>
              <a:off x="2894" y="2220"/>
              <a:ext cx="2793" cy="2003"/>
            </a:xfrm>
            <a:prstGeom prst="rect">
              <a:avLst/>
            </a:prstGeom>
            <a:noFill/>
            <a:ln w="9525">
              <a:noFill/>
              <a:miter lim="800000"/>
              <a:headEnd/>
              <a:tailEnd/>
            </a:ln>
          </p:spPr>
        </p:pic>
        <p:sp>
          <p:nvSpPr>
            <p:cNvPr id="37899" name="Rectangle 11"/>
            <p:cNvSpPr>
              <a:spLocks noChangeArrowheads="1"/>
            </p:cNvSpPr>
            <p:nvPr/>
          </p:nvSpPr>
          <p:spPr bwMode="auto">
            <a:xfrm>
              <a:off x="2920" y="2241"/>
              <a:ext cx="543" cy="288"/>
            </a:xfrm>
            <a:prstGeom prst="rect">
              <a:avLst/>
            </a:prstGeom>
            <a:solidFill>
              <a:srgbClr val="FFCC18"/>
            </a:solidFill>
            <a:ln w="9525">
              <a:noFill/>
              <a:miter lim="800000"/>
              <a:headEnd/>
              <a:tailEnd/>
            </a:ln>
            <a:effectLst>
              <a:outerShdw dist="35921" dir="2700000" algn="ctr" rotWithShape="0">
                <a:srgbClr val="808080"/>
              </a:outerShdw>
            </a:effectLst>
          </p:spPr>
          <p:txBody>
            <a:bodyPr wrap="none" anchor="ctr">
              <a:spAutoFit/>
            </a:bodyPr>
            <a:lstStyle/>
            <a:p>
              <a:pPr algn="ctr" eaLnBrk="0" hangingPunct="0">
                <a:defRPr/>
              </a:pPr>
              <a:r>
                <a:rPr lang="en-US" sz="2400" b="1">
                  <a:solidFill>
                    <a:srgbClr val="0F116A"/>
                  </a:solidFill>
                </a:rPr>
                <a:t>1978</a:t>
              </a:r>
            </a:p>
          </p:txBody>
        </p:sp>
      </p:grpSp>
      <p:sp>
        <p:nvSpPr>
          <p:cNvPr id="37900" name="Rectangle 12"/>
          <p:cNvSpPr>
            <a:spLocks noChangeArrowheads="1"/>
          </p:cNvSpPr>
          <p:nvPr/>
        </p:nvSpPr>
        <p:spPr bwMode="auto">
          <a:xfrm>
            <a:off x="5559425" y="152400"/>
            <a:ext cx="3584575" cy="1025525"/>
          </a:xfrm>
          <a:prstGeom prst="rect">
            <a:avLst/>
          </a:prstGeom>
          <a:solidFill>
            <a:srgbClr val="FFCC18"/>
          </a:solidFill>
          <a:ln w="9525">
            <a:solidFill>
              <a:srgbClr val="0F116A"/>
            </a:solidFill>
            <a:miter lim="800000"/>
            <a:headEnd/>
            <a:tailEnd/>
          </a:ln>
          <a:effectLst>
            <a:outerShdw dist="35921" dir="2700000" algn="ctr" rotWithShape="0">
              <a:srgbClr val="808080"/>
            </a:outerShdw>
          </a:effectLst>
        </p:spPr>
        <p:txBody>
          <a:bodyPr>
            <a:spAutoFit/>
          </a:bodyPr>
          <a:lstStyle/>
          <a:p>
            <a:pPr marL="228600" indent="-228600">
              <a:spcBef>
                <a:spcPct val="20000"/>
              </a:spcBef>
              <a:buClr>
                <a:srgbClr val="000064"/>
              </a:buClr>
              <a:buSzPct val="60000"/>
              <a:buFont typeface="Wingdings" pitchFamily="2" charset="2"/>
              <a:buChar char="u"/>
              <a:defRPr/>
            </a:pPr>
            <a:r>
              <a:rPr lang="en-US" sz="1900" b="1">
                <a:solidFill>
                  <a:srgbClr val="0F116A"/>
                </a:solidFill>
              </a:rPr>
              <a:t>reduces diversity </a:t>
            </a:r>
          </a:p>
          <a:p>
            <a:pPr marL="228600" indent="-228600">
              <a:spcBef>
                <a:spcPct val="20000"/>
              </a:spcBef>
              <a:buClr>
                <a:srgbClr val="000064"/>
              </a:buClr>
              <a:buSzPct val="60000"/>
              <a:buFont typeface="Wingdings" pitchFamily="2" charset="2"/>
              <a:buChar char="u"/>
              <a:defRPr/>
            </a:pPr>
            <a:r>
              <a:rPr lang="en-US" sz="1900" b="1">
                <a:solidFill>
                  <a:srgbClr val="0F116A"/>
                </a:solidFill>
              </a:rPr>
              <a:t>loss of food &amp; nesting sites for animals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wipe(left)">
                                      <p:cBhvr>
                                        <p:cTn id="7" dur="500"/>
                                        <p:tgtEl>
                                          <p:spTgt spid="37894"/>
                                        </p:tgtEl>
                                      </p:cBhvr>
                                    </p:animEffect>
                                  </p:childTnLst>
                                  <p:subTnLst>
                                    <p:audio>
                                      <p:cMediaNode>
                                        <p:cTn display="0" masterRel="sameClick">
                                          <p:stCondLst>
                                            <p:cond evt="begin" delay="0">
                                              <p:tn val="5"/>
                                            </p:cond>
                                          </p:stCondLst>
                                          <p:endCondLst>
                                            <p:cond evt="onStopAudio" delay="0">
                                              <p:tgtEl>
                                                <p:sldTgt/>
                                              </p:tgtEl>
                                            </p:cond>
                                          </p:endCondLst>
                                        </p:cTn>
                                        <p:tgtEl>
                                          <p:sndTgt r:embed="rId3" name="Pencil Check"/>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7897"/>
                                        </p:tgtEl>
                                        <p:attrNameLst>
                                          <p:attrName>style.visibility</p:attrName>
                                        </p:attrNameLst>
                                      </p:cBhvr>
                                      <p:to>
                                        <p:strVal val="visible"/>
                                      </p:to>
                                    </p:set>
                                    <p:animEffect transition="in" filter="wipe(right)">
                                      <p:cBhvr>
                                        <p:cTn id="12" dur="500"/>
                                        <p:tgtEl>
                                          <p:spTgt spid="37897"/>
                                        </p:tgtEl>
                                      </p:cBhvr>
                                    </p:animEffect>
                                  </p:childTnLst>
                                  <p:subTnLst>
                                    <p:audio>
                                      <p:cMediaNode>
                                        <p:cTn display="0" masterRel="sameClick">
                                          <p:stCondLst>
                                            <p:cond evt="begin" delay="0">
                                              <p:tn val="10"/>
                                            </p:cond>
                                          </p:stCondLst>
                                          <p:endCondLst>
                                            <p:cond evt="onStopAudio" delay="0">
                                              <p:tgtEl>
                                                <p:sldTgt/>
                                              </p:tgtEl>
                                            </p:cond>
                                          </p:endCondLst>
                                        </p:cTn>
                                        <p:tgtEl>
                                          <p:sndTgt r:embed="rId4"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p:cNvPicPr>
            <a:picLocks noChangeAspect="1" noChangeArrowheads="1"/>
          </p:cNvPicPr>
          <p:nvPr/>
        </p:nvPicPr>
        <p:blipFill>
          <a:blip r:embed="rId2" cstate="print"/>
          <a:srcRect/>
          <a:stretch>
            <a:fillRect/>
          </a:stretch>
        </p:blipFill>
        <p:spPr bwMode="auto">
          <a:xfrm>
            <a:off x="0" y="457200"/>
            <a:ext cx="9144000" cy="1563688"/>
          </a:xfrm>
          <a:prstGeom prst="rect">
            <a:avLst/>
          </a:prstGeom>
          <a:noFill/>
          <a:ln w="9525">
            <a:noFill/>
            <a:miter lim="800000"/>
            <a:headEnd/>
            <a:tailEnd/>
          </a:ln>
        </p:spPr>
      </p:pic>
      <p:grpSp>
        <p:nvGrpSpPr>
          <p:cNvPr id="4101" name="Group 5"/>
          <p:cNvGrpSpPr>
            <a:grpSpLocks/>
          </p:cNvGrpSpPr>
          <p:nvPr/>
        </p:nvGrpSpPr>
        <p:grpSpPr bwMode="auto">
          <a:xfrm>
            <a:off x="0" y="0"/>
            <a:ext cx="9144000" cy="6858000"/>
            <a:chOff x="0" y="0"/>
            <a:chExt cx="5760" cy="4320"/>
          </a:xfrm>
        </p:grpSpPr>
        <p:pic>
          <p:nvPicPr>
            <p:cNvPr id="16387" name="Picture 6" descr="bacteria"/>
            <p:cNvPicPr>
              <a:picLocks noChangeAspect="1" noChangeArrowheads="1"/>
            </p:cNvPicPr>
            <p:nvPr/>
          </p:nvPicPr>
          <p:blipFill>
            <a:blip r:embed="rId3" cstate="print"/>
            <a:srcRect/>
            <a:stretch>
              <a:fillRect/>
            </a:stretch>
          </p:blipFill>
          <p:spPr bwMode="auto">
            <a:xfrm>
              <a:off x="0" y="3068"/>
              <a:ext cx="1488" cy="1252"/>
            </a:xfrm>
            <a:prstGeom prst="rect">
              <a:avLst/>
            </a:prstGeom>
            <a:noFill/>
            <a:ln w="9525">
              <a:noFill/>
              <a:miter lim="800000"/>
              <a:headEnd/>
              <a:tailEnd/>
            </a:ln>
          </p:spPr>
        </p:pic>
        <p:pic>
          <p:nvPicPr>
            <p:cNvPr id="16388" name="Picture 7" descr="tree1"/>
            <p:cNvPicPr>
              <a:picLocks noChangeAspect="1" noChangeArrowheads="1"/>
            </p:cNvPicPr>
            <p:nvPr/>
          </p:nvPicPr>
          <p:blipFill>
            <a:blip r:embed="rId4" cstate="print"/>
            <a:srcRect/>
            <a:stretch>
              <a:fillRect/>
            </a:stretch>
          </p:blipFill>
          <p:spPr bwMode="auto">
            <a:xfrm>
              <a:off x="3048" y="1584"/>
              <a:ext cx="2712" cy="2736"/>
            </a:xfrm>
            <a:prstGeom prst="rect">
              <a:avLst/>
            </a:prstGeom>
            <a:noFill/>
            <a:ln w="9525">
              <a:noFill/>
              <a:miter lim="800000"/>
              <a:headEnd/>
              <a:tailEnd/>
            </a:ln>
          </p:spPr>
        </p:pic>
        <p:pic>
          <p:nvPicPr>
            <p:cNvPr id="16389" name="Picture 8" descr="bald_eagle_06tk"/>
            <p:cNvPicPr>
              <a:picLocks noChangeAspect="1" noChangeArrowheads="1"/>
            </p:cNvPicPr>
            <p:nvPr/>
          </p:nvPicPr>
          <p:blipFill>
            <a:blip r:embed="rId5" cstate="print"/>
            <a:srcRect/>
            <a:stretch>
              <a:fillRect/>
            </a:stretch>
          </p:blipFill>
          <p:spPr bwMode="auto">
            <a:xfrm>
              <a:off x="1488" y="3041"/>
              <a:ext cx="1968" cy="1279"/>
            </a:xfrm>
            <a:prstGeom prst="rect">
              <a:avLst/>
            </a:prstGeom>
            <a:noFill/>
            <a:ln w="9525">
              <a:noFill/>
              <a:miter lim="800000"/>
              <a:headEnd/>
              <a:tailEnd/>
            </a:ln>
          </p:spPr>
        </p:pic>
        <p:pic>
          <p:nvPicPr>
            <p:cNvPr id="16390" name="Picture 9" descr="The Fern"/>
            <p:cNvPicPr>
              <a:picLocks noChangeAspect="1" noChangeArrowheads="1"/>
            </p:cNvPicPr>
            <p:nvPr/>
          </p:nvPicPr>
          <p:blipFill>
            <a:blip r:embed="rId6" cstate="print"/>
            <a:srcRect/>
            <a:stretch>
              <a:fillRect/>
            </a:stretch>
          </p:blipFill>
          <p:spPr bwMode="auto">
            <a:xfrm>
              <a:off x="0" y="1536"/>
              <a:ext cx="1206" cy="1536"/>
            </a:xfrm>
            <a:prstGeom prst="rect">
              <a:avLst/>
            </a:prstGeom>
            <a:noFill/>
            <a:ln w="9525">
              <a:noFill/>
              <a:miter lim="800000"/>
              <a:headEnd/>
              <a:tailEnd/>
            </a:ln>
          </p:spPr>
        </p:pic>
        <p:pic>
          <p:nvPicPr>
            <p:cNvPr id="16391" name="Picture 10" descr="getImage"/>
            <p:cNvPicPr>
              <a:picLocks noChangeAspect="1" noChangeArrowheads="1"/>
            </p:cNvPicPr>
            <p:nvPr/>
          </p:nvPicPr>
          <p:blipFill>
            <a:blip r:embed="rId7" cstate="print"/>
            <a:srcRect/>
            <a:stretch>
              <a:fillRect/>
            </a:stretch>
          </p:blipFill>
          <p:spPr bwMode="auto">
            <a:xfrm>
              <a:off x="4164" y="816"/>
              <a:ext cx="1596" cy="1040"/>
            </a:xfrm>
            <a:prstGeom prst="rect">
              <a:avLst/>
            </a:prstGeom>
            <a:noFill/>
            <a:ln w="9525">
              <a:noFill/>
              <a:miter lim="800000"/>
              <a:headEnd/>
              <a:tailEnd/>
            </a:ln>
          </p:spPr>
        </p:pic>
        <p:pic>
          <p:nvPicPr>
            <p:cNvPr id="16392" name="Picture 11" descr="grizzly-bear"/>
            <p:cNvPicPr>
              <a:picLocks noChangeAspect="1" noChangeArrowheads="1"/>
            </p:cNvPicPr>
            <p:nvPr/>
          </p:nvPicPr>
          <p:blipFill>
            <a:blip r:embed="rId8" cstate="print"/>
            <a:srcRect/>
            <a:stretch>
              <a:fillRect/>
            </a:stretch>
          </p:blipFill>
          <p:spPr bwMode="auto">
            <a:xfrm>
              <a:off x="1200" y="1536"/>
              <a:ext cx="1457" cy="1584"/>
            </a:xfrm>
            <a:prstGeom prst="rect">
              <a:avLst/>
            </a:prstGeom>
            <a:noFill/>
            <a:ln w="9525">
              <a:noFill/>
              <a:miter lim="800000"/>
              <a:headEnd/>
              <a:tailEnd/>
            </a:ln>
          </p:spPr>
        </p:pic>
        <p:pic>
          <p:nvPicPr>
            <p:cNvPr id="16393" name="Picture 12" descr="flying_fish"/>
            <p:cNvPicPr>
              <a:picLocks noChangeAspect="1" noChangeArrowheads="1"/>
            </p:cNvPicPr>
            <p:nvPr/>
          </p:nvPicPr>
          <p:blipFill>
            <a:blip r:embed="rId9" cstate="print"/>
            <a:srcRect/>
            <a:stretch>
              <a:fillRect/>
            </a:stretch>
          </p:blipFill>
          <p:spPr bwMode="auto">
            <a:xfrm>
              <a:off x="4464" y="0"/>
              <a:ext cx="1296" cy="99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1000" fill="hold"/>
                                        <p:tgtEl>
                                          <p:spTgt spid="4101"/>
                                        </p:tgtEl>
                                        <p:attrNameLst>
                                          <p:attrName>ppt_x</p:attrName>
                                        </p:attrNameLst>
                                      </p:cBhvr>
                                      <p:tavLst>
                                        <p:tav tm="0">
                                          <p:val>
                                            <p:strVal val="#ppt_x-.2"/>
                                          </p:val>
                                        </p:tav>
                                        <p:tav tm="100000">
                                          <p:val>
                                            <p:strVal val="#ppt_x"/>
                                          </p:val>
                                        </p:tav>
                                      </p:tavLst>
                                    </p:anim>
                                    <p:anim calcmode="lin" valueType="num">
                                      <p:cBhvr>
                                        <p:cTn id="8" dur="1000" fill="hold"/>
                                        <p:tgtEl>
                                          <p:spTgt spid="4101"/>
                                        </p:tgtEl>
                                        <p:attrNameLst>
                                          <p:attrName>ppt_y</p:attrName>
                                        </p:attrNameLst>
                                      </p:cBhvr>
                                      <p:tavLst>
                                        <p:tav tm="0">
                                          <p:val>
                                            <p:strVal val="#ppt_y"/>
                                          </p:val>
                                        </p:tav>
                                        <p:tav tm="100000">
                                          <p:val>
                                            <p:strVal val="#ppt_y"/>
                                          </p:val>
                                        </p:tav>
                                      </p:tavLst>
                                    </p:anim>
                                    <p:animEffect transition="in" filter="wipe(right)" prLst="gradientSize: 0.1">
                                      <p:cBhvr>
                                        <p:cTn id="9" dur="1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4718050" y="2916238"/>
            <a:ext cx="4300538" cy="701675"/>
          </a:xfrm>
          <a:prstGeom prst="rect">
            <a:avLst/>
          </a:prstGeom>
          <a:solidFill>
            <a:schemeClr val="bg2"/>
          </a:solidFill>
          <a:ln w="9525">
            <a:noFill/>
            <a:miter lim="800000"/>
            <a:headEnd/>
            <a:tailEnd/>
          </a:ln>
        </p:spPr>
        <p:txBody>
          <a:bodyPr>
            <a:spAutoFit/>
          </a:bodyPr>
          <a:lstStyle/>
          <a:p>
            <a:pPr algn="ctr" eaLnBrk="0" hangingPunct="0"/>
            <a:r>
              <a:rPr lang="en-US" sz="2000" b="1">
                <a:solidFill>
                  <a:schemeClr val="tx2"/>
                </a:solidFill>
              </a:rPr>
              <a:t>African elephant</a:t>
            </a:r>
          </a:p>
          <a:p>
            <a:pPr algn="ctr" eaLnBrk="0" hangingPunct="0"/>
            <a:r>
              <a:rPr lang="en-US" sz="2000" b="1">
                <a:solidFill>
                  <a:srgbClr val="0F116A"/>
                </a:solidFill>
              </a:rPr>
              <a:t>protected from hunting</a:t>
            </a:r>
            <a:endParaRPr lang="en-US" sz="2000" b="1">
              <a:solidFill>
                <a:schemeClr val="tx2"/>
              </a:solidFill>
            </a:endParaRPr>
          </a:p>
        </p:txBody>
      </p:sp>
      <p:sp>
        <p:nvSpPr>
          <p:cNvPr id="53250" name="Rectangle 3"/>
          <p:cNvSpPr>
            <a:spLocks noChangeArrowheads="1"/>
          </p:cNvSpPr>
          <p:nvPr/>
        </p:nvSpPr>
        <p:spPr bwMode="auto">
          <a:xfrm>
            <a:off x="195263" y="2916238"/>
            <a:ext cx="4313237" cy="701675"/>
          </a:xfrm>
          <a:prstGeom prst="rect">
            <a:avLst/>
          </a:prstGeom>
          <a:solidFill>
            <a:srgbClr val="FFCC18"/>
          </a:solidFill>
          <a:ln w="9525">
            <a:noFill/>
            <a:miter lim="800000"/>
            <a:headEnd/>
            <a:tailEnd/>
          </a:ln>
        </p:spPr>
        <p:txBody>
          <a:bodyPr>
            <a:spAutoFit/>
          </a:bodyPr>
          <a:lstStyle/>
          <a:p>
            <a:pPr algn="ctr" eaLnBrk="0" hangingPunct="0"/>
            <a:r>
              <a:rPr lang="en-US" sz="2000" b="1">
                <a:solidFill>
                  <a:schemeClr val="tx2"/>
                </a:solidFill>
              </a:rPr>
              <a:t>Whooping crane</a:t>
            </a:r>
          </a:p>
          <a:p>
            <a:pPr algn="ctr" eaLnBrk="0" hangingPunct="0"/>
            <a:r>
              <a:rPr lang="en-US" sz="2000" b="1">
                <a:solidFill>
                  <a:srgbClr val="0F116A"/>
                </a:solidFill>
              </a:rPr>
              <a:t>coming back from near extinction</a:t>
            </a:r>
            <a:endParaRPr lang="en-US" sz="2000" b="1"/>
          </a:p>
        </p:txBody>
      </p:sp>
      <p:sp>
        <p:nvSpPr>
          <p:cNvPr id="53251" name="Rectangle 4"/>
          <p:cNvSpPr>
            <a:spLocks noGrp="1" noChangeArrowheads="1"/>
          </p:cNvSpPr>
          <p:nvPr>
            <p:ph type="title"/>
          </p:nvPr>
        </p:nvSpPr>
        <p:spPr/>
        <p:txBody>
          <a:bodyPr/>
          <a:lstStyle/>
          <a:p>
            <a:pPr eaLnBrk="1" hangingPunct="1"/>
            <a:r>
              <a:rPr lang="en-US" b="1" smtClean="0"/>
              <a:t>Exponential Growth Rate</a:t>
            </a:r>
          </a:p>
        </p:txBody>
      </p:sp>
      <p:pic>
        <p:nvPicPr>
          <p:cNvPr id="43013" name="Picture 5" descr="52-09-ExponPopGrowth-L"/>
          <p:cNvPicPr>
            <a:picLocks noChangeAspect="1" noChangeArrowheads="1"/>
          </p:cNvPicPr>
          <p:nvPr/>
        </p:nvPicPr>
        <p:blipFill>
          <a:blip r:embed="rId3" cstate="print"/>
          <a:srcRect t="1218" r="1801" b="3654"/>
          <a:stretch>
            <a:fillRect/>
          </a:stretch>
        </p:blipFill>
        <p:spPr bwMode="auto">
          <a:xfrm>
            <a:off x="114300" y="3552825"/>
            <a:ext cx="4475163" cy="3201988"/>
          </a:xfrm>
          <a:prstGeom prst="rect">
            <a:avLst/>
          </a:prstGeom>
          <a:noFill/>
          <a:ln w="9525">
            <a:noFill/>
            <a:miter lim="800000"/>
            <a:headEnd/>
            <a:tailEnd/>
          </a:ln>
          <a:effectLst>
            <a:outerShdw dist="35921" dir="2700000" algn="ctr" rotWithShape="0">
              <a:srgbClr val="808080"/>
            </a:outerShdw>
          </a:effectLst>
        </p:spPr>
      </p:pic>
      <p:pic>
        <p:nvPicPr>
          <p:cNvPr id="43014" name="Picture 6" descr="52_10ExponGrowthElephant_L"/>
          <p:cNvPicPr>
            <a:picLocks noChangeAspect="1" noChangeArrowheads="1"/>
          </p:cNvPicPr>
          <p:nvPr/>
        </p:nvPicPr>
        <p:blipFill>
          <a:blip r:embed="rId4" cstate="print"/>
          <a:srcRect r="11250"/>
          <a:stretch>
            <a:fillRect/>
          </a:stretch>
        </p:blipFill>
        <p:spPr bwMode="auto">
          <a:xfrm>
            <a:off x="4694238" y="3552825"/>
            <a:ext cx="4348162" cy="3201988"/>
          </a:xfrm>
          <a:prstGeom prst="rect">
            <a:avLst/>
          </a:prstGeom>
          <a:noFill/>
          <a:ln w="9525">
            <a:noFill/>
            <a:miter lim="800000"/>
            <a:headEnd/>
            <a:tailEnd/>
          </a:ln>
          <a:effectLst>
            <a:outerShdw dist="35921" dir="2700000" algn="ctr" rotWithShape="0">
              <a:srgbClr val="808080"/>
            </a:outerShdw>
          </a:effectLst>
        </p:spPr>
      </p:pic>
      <p:sp>
        <p:nvSpPr>
          <p:cNvPr id="53254" name="Rectangle 7" descr="Rectangle: Click to edit Master text styles&#10;Second level&#10;Third level&#10;Fourth level&#10;Fifth level"/>
          <p:cNvSpPr>
            <a:spLocks noGrp="1" noChangeArrowheads="1"/>
          </p:cNvSpPr>
          <p:nvPr>
            <p:ph type="body" idx="1"/>
          </p:nvPr>
        </p:nvSpPr>
        <p:spPr>
          <a:xfrm>
            <a:off x="801688" y="1371600"/>
            <a:ext cx="8342312" cy="1471613"/>
          </a:xfrm>
        </p:spPr>
        <p:txBody>
          <a:bodyPr/>
          <a:lstStyle/>
          <a:p>
            <a:pPr marL="288925" indent="-288925" eaLnBrk="1" hangingPunct="1">
              <a:lnSpc>
                <a:spcPct val="90000"/>
              </a:lnSpc>
            </a:pPr>
            <a:r>
              <a:rPr lang="en-US" sz="2800" smtClean="0"/>
              <a:t>Characteristic of populations without </a:t>
            </a:r>
            <a:br>
              <a:rPr lang="en-US" sz="2800" smtClean="0"/>
            </a:br>
            <a:r>
              <a:rPr lang="en-US" sz="2800" u="sng" smtClean="0">
                <a:solidFill>
                  <a:srgbClr val="BC0013"/>
                </a:solidFill>
              </a:rPr>
              <a:t>limiting factors</a:t>
            </a:r>
            <a:r>
              <a:rPr lang="en-US" sz="2800" smtClean="0"/>
              <a:t> </a:t>
            </a:r>
          </a:p>
          <a:p>
            <a:pPr lvl="1" eaLnBrk="1" hangingPunct="1">
              <a:lnSpc>
                <a:spcPct val="90000"/>
              </a:lnSpc>
            </a:pPr>
            <a:r>
              <a:rPr lang="en-US" sz="2400" smtClean="0"/>
              <a:t>introduced to a new environment or rebounding from a catastrophe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2" cstate="print"/>
          <a:srcRect/>
          <a:stretch>
            <a:fillRect/>
          </a:stretch>
        </p:blipFill>
        <p:spPr bwMode="auto">
          <a:xfrm>
            <a:off x="228600" y="762000"/>
            <a:ext cx="8272463" cy="685800"/>
          </a:xfrm>
          <a:prstGeom prst="rect">
            <a:avLst/>
          </a:prstGeom>
          <a:noFill/>
          <a:ln w="9525">
            <a:noFill/>
            <a:miter lim="800000"/>
            <a:headEnd/>
            <a:tailEnd/>
          </a:ln>
        </p:spPr>
      </p:pic>
      <p:pic>
        <p:nvPicPr>
          <p:cNvPr id="55298" name="Picture 3"/>
          <p:cNvPicPr>
            <a:picLocks noChangeAspect="1" noChangeArrowheads="1"/>
          </p:cNvPicPr>
          <p:nvPr/>
        </p:nvPicPr>
        <p:blipFill>
          <a:blip r:embed="rId3" cstate="print"/>
          <a:srcRect/>
          <a:stretch>
            <a:fillRect/>
          </a:stretch>
        </p:blipFill>
        <p:spPr bwMode="auto">
          <a:xfrm>
            <a:off x="6477000" y="1905000"/>
            <a:ext cx="2505075" cy="963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Group 4"/>
          <p:cNvGrpSpPr>
            <a:grpSpLocks/>
          </p:cNvGrpSpPr>
          <p:nvPr/>
        </p:nvGrpSpPr>
        <p:grpSpPr bwMode="auto">
          <a:xfrm>
            <a:off x="2379663" y="3171825"/>
            <a:ext cx="4630737" cy="3000375"/>
            <a:chOff x="2713" y="2357"/>
            <a:chExt cx="2917" cy="1890"/>
          </a:xfrm>
        </p:grpSpPr>
        <p:pic>
          <p:nvPicPr>
            <p:cNvPr id="45061" name="Picture 5"/>
            <p:cNvPicPr>
              <a:picLocks noChangeAspect="1" noChangeArrowheads="1"/>
            </p:cNvPicPr>
            <p:nvPr/>
          </p:nvPicPr>
          <p:blipFill>
            <a:blip r:embed="rId2" cstate="print"/>
            <a:srcRect t="7500" r="563" b="6599"/>
            <a:stretch>
              <a:fillRect/>
            </a:stretch>
          </p:blipFill>
          <p:spPr bwMode="auto">
            <a:xfrm>
              <a:off x="2713" y="2357"/>
              <a:ext cx="2917" cy="1890"/>
            </a:xfrm>
            <a:prstGeom prst="rect">
              <a:avLst/>
            </a:prstGeom>
            <a:noFill/>
            <a:ln w="9525">
              <a:noFill/>
              <a:miter lim="800000"/>
              <a:headEnd/>
              <a:tailEnd/>
            </a:ln>
            <a:effectLst>
              <a:outerShdw dist="35921" dir="2700000" algn="ctr" rotWithShape="0">
                <a:srgbClr val="808080"/>
              </a:outerShdw>
            </a:effectLst>
          </p:spPr>
        </p:pic>
        <p:sp>
          <p:nvSpPr>
            <p:cNvPr id="56337" name="Rectangle 6"/>
            <p:cNvSpPr>
              <a:spLocks noChangeArrowheads="1"/>
            </p:cNvSpPr>
            <p:nvPr/>
          </p:nvSpPr>
          <p:spPr bwMode="auto">
            <a:xfrm>
              <a:off x="3107" y="2401"/>
              <a:ext cx="187"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500</a:t>
              </a:r>
              <a:endParaRPr lang="en-US" sz="1400">
                <a:solidFill>
                  <a:srgbClr val="000000"/>
                </a:solidFill>
              </a:endParaRPr>
            </a:p>
          </p:txBody>
        </p:sp>
        <p:sp>
          <p:nvSpPr>
            <p:cNvPr id="56338" name="Rectangle 7"/>
            <p:cNvSpPr>
              <a:spLocks noChangeArrowheads="1"/>
            </p:cNvSpPr>
            <p:nvPr/>
          </p:nvSpPr>
          <p:spPr bwMode="auto">
            <a:xfrm>
              <a:off x="3107" y="2663"/>
              <a:ext cx="187"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400</a:t>
              </a:r>
              <a:endParaRPr lang="en-US" sz="1400">
                <a:solidFill>
                  <a:srgbClr val="000000"/>
                </a:solidFill>
              </a:endParaRPr>
            </a:p>
          </p:txBody>
        </p:sp>
        <p:sp>
          <p:nvSpPr>
            <p:cNvPr id="56339" name="Rectangle 8"/>
            <p:cNvSpPr>
              <a:spLocks noChangeArrowheads="1"/>
            </p:cNvSpPr>
            <p:nvPr/>
          </p:nvSpPr>
          <p:spPr bwMode="auto">
            <a:xfrm>
              <a:off x="3107" y="2969"/>
              <a:ext cx="187"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300</a:t>
              </a:r>
              <a:endParaRPr lang="en-US" sz="1400">
                <a:solidFill>
                  <a:srgbClr val="000000"/>
                </a:solidFill>
              </a:endParaRPr>
            </a:p>
          </p:txBody>
        </p:sp>
        <p:sp>
          <p:nvSpPr>
            <p:cNvPr id="56340" name="Rectangle 9"/>
            <p:cNvSpPr>
              <a:spLocks noChangeArrowheads="1"/>
            </p:cNvSpPr>
            <p:nvPr/>
          </p:nvSpPr>
          <p:spPr bwMode="auto">
            <a:xfrm>
              <a:off x="3107" y="3254"/>
              <a:ext cx="187"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200</a:t>
              </a:r>
              <a:endParaRPr lang="en-US" sz="1400">
                <a:solidFill>
                  <a:srgbClr val="000000"/>
                </a:solidFill>
              </a:endParaRPr>
            </a:p>
          </p:txBody>
        </p:sp>
        <p:sp>
          <p:nvSpPr>
            <p:cNvPr id="56341" name="Rectangle 10"/>
            <p:cNvSpPr>
              <a:spLocks noChangeArrowheads="1"/>
            </p:cNvSpPr>
            <p:nvPr/>
          </p:nvSpPr>
          <p:spPr bwMode="auto">
            <a:xfrm>
              <a:off x="3107" y="3542"/>
              <a:ext cx="187"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100</a:t>
              </a:r>
              <a:endParaRPr lang="en-US" sz="1400">
                <a:solidFill>
                  <a:srgbClr val="000000"/>
                </a:solidFill>
              </a:endParaRPr>
            </a:p>
          </p:txBody>
        </p:sp>
        <p:sp>
          <p:nvSpPr>
            <p:cNvPr id="56342" name="Rectangle 11"/>
            <p:cNvSpPr>
              <a:spLocks noChangeArrowheads="1"/>
            </p:cNvSpPr>
            <p:nvPr/>
          </p:nvSpPr>
          <p:spPr bwMode="auto">
            <a:xfrm>
              <a:off x="3208" y="3849"/>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0</a:t>
              </a:r>
              <a:endParaRPr lang="en-US" sz="1400">
                <a:solidFill>
                  <a:srgbClr val="000000"/>
                </a:solidFill>
              </a:endParaRPr>
            </a:p>
          </p:txBody>
        </p:sp>
        <p:sp>
          <p:nvSpPr>
            <p:cNvPr id="56343" name="Rectangle 12"/>
            <p:cNvSpPr>
              <a:spLocks noChangeArrowheads="1"/>
            </p:cNvSpPr>
            <p:nvPr/>
          </p:nvSpPr>
          <p:spPr bwMode="auto">
            <a:xfrm>
              <a:off x="3973" y="3968"/>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20</a:t>
              </a:r>
              <a:endParaRPr lang="en-US" sz="1400">
                <a:solidFill>
                  <a:srgbClr val="000000"/>
                </a:solidFill>
              </a:endParaRPr>
            </a:p>
          </p:txBody>
        </p:sp>
        <p:sp>
          <p:nvSpPr>
            <p:cNvPr id="56344" name="Rectangle 13"/>
            <p:cNvSpPr>
              <a:spLocks noChangeArrowheads="1"/>
            </p:cNvSpPr>
            <p:nvPr/>
          </p:nvSpPr>
          <p:spPr bwMode="auto">
            <a:xfrm>
              <a:off x="3332" y="3968"/>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0</a:t>
              </a:r>
              <a:endParaRPr lang="en-US" sz="1400">
                <a:solidFill>
                  <a:srgbClr val="000000"/>
                </a:solidFill>
              </a:endParaRPr>
            </a:p>
          </p:txBody>
        </p:sp>
        <p:sp>
          <p:nvSpPr>
            <p:cNvPr id="56345" name="Rectangle 14"/>
            <p:cNvSpPr>
              <a:spLocks noChangeArrowheads="1"/>
            </p:cNvSpPr>
            <p:nvPr/>
          </p:nvSpPr>
          <p:spPr bwMode="auto">
            <a:xfrm>
              <a:off x="3638" y="3968"/>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10</a:t>
              </a:r>
              <a:endParaRPr lang="en-US" sz="1400">
                <a:solidFill>
                  <a:srgbClr val="000000"/>
                </a:solidFill>
              </a:endParaRPr>
            </a:p>
          </p:txBody>
        </p:sp>
        <p:sp>
          <p:nvSpPr>
            <p:cNvPr id="56346" name="Rectangle 15"/>
            <p:cNvSpPr>
              <a:spLocks noChangeArrowheads="1"/>
            </p:cNvSpPr>
            <p:nvPr/>
          </p:nvSpPr>
          <p:spPr bwMode="auto">
            <a:xfrm>
              <a:off x="4326" y="3968"/>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30</a:t>
              </a:r>
              <a:endParaRPr lang="en-US" sz="1400">
                <a:solidFill>
                  <a:srgbClr val="000000"/>
                </a:solidFill>
              </a:endParaRPr>
            </a:p>
          </p:txBody>
        </p:sp>
        <p:sp>
          <p:nvSpPr>
            <p:cNvPr id="56347" name="Rectangle 16"/>
            <p:cNvSpPr>
              <a:spLocks noChangeArrowheads="1"/>
            </p:cNvSpPr>
            <p:nvPr/>
          </p:nvSpPr>
          <p:spPr bwMode="auto">
            <a:xfrm>
              <a:off x="5027" y="3968"/>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50</a:t>
              </a:r>
              <a:endParaRPr lang="en-US" sz="1400">
                <a:solidFill>
                  <a:srgbClr val="000000"/>
                </a:solidFill>
              </a:endParaRPr>
            </a:p>
          </p:txBody>
        </p:sp>
        <p:sp>
          <p:nvSpPr>
            <p:cNvPr id="56348" name="Rectangle 17"/>
            <p:cNvSpPr>
              <a:spLocks noChangeArrowheads="1"/>
            </p:cNvSpPr>
            <p:nvPr/>
          </p:nvSpPr>
          <p:spPr bwMode="auto">
            <a:xfrm>
              <a:off x="4678" y="3968"/>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40</a:t>
              </a:r>
              <a:endParaRPr lang="en-US" sz="1400">
                <a:solidFill>
                  <a:srgbClr val="000000"/>
                </a:solidFill>
              </a:endParaRPr>
            </a:p>
          </p:txBody>
        </p:sp>
        <p:sp>
          <p:nvSpPr>
            <p:cNvPr id="56349" name="Rectangle 18"/>
            <p:cNvSpPr>
              <a:spLocks noChangeArrowheads="1"/>
            </p:cNvSpPr>
            <p:nvPr/>
          </p:nvSpPr>
          <p:spPr bwMode="auto">
            <a:xfrm>
              <a:off x="5357" y="3968"/>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60</a:t>
              </a:r>
              <a:endParaRPr lang="en-US" sz="1400">
                <a:solidFill>
                  <a:srgbClr val="000000"/>
                </a:solidFill>
              </a:endParaRPr>
            </a:p>
          </p:txBody>
        </p:sp>
        <p:sp>
          <p:nvSpPr>
            <p:cNvPr id="56350" name="Rectangle 19"/>
            <p:cNvSpPr>
              <a:spLocks noChangeArrowheads="1"/>
            </p:cNvSpPr>
            <p:nvPr/>
          </p:nvSpPr>
          <p:spPr bwMode="auto">
            <a:xfrm>
              <a:off x="4197" y="4097"/>
              <a:ext cx="620"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Time (days)</a:t>
              </a:r>
              <a:endParaRPr lang="en-US" sz="1400">
                <a:solidFill>
                  <a:srgbClr val="000000"/>
                </a:solidFill>
              </a:endParaRPr>
            </a:p>
          </p:txBody>
        </p:sp>
        <p:sp>
          <p:nvSpPr>
            <p:cNvPr id="56351" name="Rectangle 20"/>
            <p:cNvSpPr>
              <a:spLocks noChangeArrowheads="1"/>
            </p:cNvSpPr>
            <p:nvPr/>
          </p:nvSpPr>
          <p:spPr bwMode="auto">
            <a:xfrm rot="-5400000">
              <a:off x="2266" y="2937"/>
              <a:ext cx="1357" cy="286"/>
            </a:xfrm>
            <a:prstGeom prst="rect">
              <a:avLst/>
            </a:prstGeom>
            <a:noFill/>
            <a:ln w="9525">
              <a:noFill/>
              <a:miter lim="800000"/>
              <a:headEnd/>
              <a:tailEnd/>
            </a:ln>
          </p:spPr>
          <p:txBody>
            <a:bodyPr wrap="none">
              <a:spAutoFit/>
            </a:bodyPr>
            <a:lstStyle/>
            <a:p>
              <a:pPr algn="ctr" eaLnBrk="0" hangingPunct="0">
                <a:lnSpc>
                  <a:spcPct val="85000"/>
                </a:lnSpc>
              </a:pPr>
              <a:r>
                <a:rPr lang="en-US" sz="1400" b="1">
                  <a:solidFill>
                    <a:srgbClr val="000000"/>
                  </a:solidFill>
                </a:rPr>
                <a:t>Number of cladocerans</a:t>
              </a:r>
            </a:p>
            <a:p>
              <a:pPr algn="ctr" eaLnBrk="0" hangingPunct="0">
                <a:lnSpc>
                  <a:spcPct val="85000"/>
                </a:lnSpc>
              </a:pPr>
              <a:r>
                <a:rPr lang="en-US" sz="1400" b="1">
                  <a:solidFill>
                    <a:srgbClr val="000000"/>
                  </a:solidFill>
                </a:rPr>
                <a:t>(per 200 ml)</a:t>
              </a:r>
            </a:p>
          </p:txBody>
        </p:sp>
      </p:grpSp>
      <p:grpSp>
        <p:nvGrpSpPr>
          <p:cNvPr id="56322" name="Group 21"/>
          <p:cNvGrpSpPr>
            <a:grpSpLocks/>
          </p:cNvGrpSpPr>
          <p:nvPr/>
        </p:nvGrpSpPr>
        <p:grpSpPr bwMode="auto">
          <a:xfrm>
            <a:off x="2398713" y="463550"/>
            <a:ext cx="4598987" cy="2632075"/>
            <a:chOff x="2725" y="672"/>
            <a:chExt cx="2897" cy="1658"/>
          </a:xfrm>
        </p:grpSpPr>
        <p:pic>
          <p:nvPicPr>
            <p:cNvPr id="45078" name="Picture 22"/>
            <p:cNvPicPr>
              <a:picLocks noChangeAspect="1" noChangeArrowheads="1"/>
            </p:cNvPicPr>
            <p:nvPr/>
          </p:nvPicPr>
          <p:blipFill>
            <a:blip r:embed="rId3" cstate="print"/>
            <a:srcRect t="12000" r="563" b="13651"/>
            <a:stretch>
              <a:fillRect/>
            </a:stretch>
          </p:blipFill>
          <p:spPr bwMode="auto">
            <a:xfrm>
              <a:off x="2725" y="707"/>
              <a:ext cx="2897" cy="1623"/>
            </a:xfrm>
            <a:prstGeom prst="rect">
              <a:avLst/>
            </a:prstGeom>
            <a:noFill/>
            <a:ln w="9525">
              <a:noFill/>
              <a:miter lim="800000"/>
              <a:headEnd/>
              <a:tailEnd/>
            </a:ln>
            <a:effectLst>
              <a:outerShdw dist="35921" dir="2700000" algn="ctr" rotWithShape="0">
                <a:srgbClr val="808080"/>
              </a:outerShdw>
            </a:effectLst>
          </p:spPr>
        </p:pic>
        <p:sp>
          <p:nvSpPr>
            <p:cNvPr id="56324" name="Rectangle 23"/>
            <p:cNvSpPr>
              <a:spLocks noChangeArrowheads="1"/>
            </p:cNvSpPr>
            <p:nvPr/>
          </p:nvSpPr>
          <p:spPr bwMode="auto">
            <a:xfrm>
              <a:off x="4236" y="2168"/>
              <a:ext cx="707" cy="122"/>
            </a:xfrm>
            <a:prstGeom prst="rect">
              <a:avLst/>
            </a:prstGeom>
            <a:noFill/>
            <a:ln w="9525">
              <a:noFill/>
              <a:miter lim="800000"/>
              <a:headEnd/>
              <a:tailEnd/>
            </a:ln>
          </p:spPr>
          <p:txBody>
            <a:bodyPr wrap="none" lIns="0" tIns="0" rIns="0" bIns="0">
              <a:spAutoFit/>
            </a:bodyPr>
            <a:lstStyle/>
            <a:p>
              <a:pPr eaLnBrk="0" hangingPunct="0">
                <a:lnSpc>
                  <a:spcPct val="85000"/>
                </a:lnSpc>
              </a:pPr>
              <a:r>
                <a:rPr lang="en-US" sz="1500" b="1">
                  <a:solidFill>
                    <a:srgbClr val="000000"/>
                  </a:solidFill>
                </a:rPr>
                <a:t>Time (years)</a:t>
              </a:r>
              <a:endParaRPr lang="en-US" sz="1500"/>
            </a:p>
          </p:txBody>
        </p:sp>
        <p:sp>
          <p:nvSpPr>
            <p:cNvPr id="56325" name="Rectangle 24"/>
            <p:cNvSpPr>
              <a:spLocks noChangeArrowheads="1"/>
            </p:cNvSpPr>
            <p:nvPr/>
          </p:nvSpPr>
          <p:spPr bwMode="auto">
            <a:xfrm>
              <a:off x="3509" y="2045"/>
              <a:ext cx="249"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1915</a:t>
              </a:r>
              <a:endParaRPr lang="en-US" sz="1200"/>
            </a:p>
          </p:txBody>
        </p:sp>
        <p:sp>
          <p:nvSpPr>
            <p:cNvPr id="56326" name="Rectangle 25"/>
            <p:cNvSpPr>
              <a:spLocks noChangeArrowheads="1"/>
            </p:cNvSpPr>
            <p:nvPr/>
          </p:nvSpPr>
          <p:spPr bwMode="auto">
            <a:xfrm>
              <a:off x="4066" y="2045"/>
              <a:ext cx="249"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1925</a:t>
              </a:r>
              <a:endParaRPr lang="en-US" sz="1200"/>
            </a:p>
          </p:txBody>
        </p:sp>
        <p:sp>
          <p:nvSpPr>
            <p:cNvPr id="56327" name="Rectangle 26"/>
            <p:cNvSpPr>
              <a:spLocks noChangeArrowheads="1"/>
            </p:cNvSpPr>
            <p:nvPr/>
          </p:nvSpPr>
          <p:spPr bwMode="auto">
            <a:xfrm>
              <a:off x="4597" y="2045"/>
              <a:ext cx="249"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1935</a:t>
              </a:r>
              <a:endParaRPr lang="en-US" sz="1200"/>
            </a:p>
          </p:txBody>
        </p:sp>
        <p:sp>
          <p:nvSpPr>
            <p:cNvPr id="56328" name="Rectangle 27"/>
            <p:cNvSpPr>
              <a:spLocks noChangeArrowheads="1"/>
            </p:cNvSpPr>
            <p:nvPr/>
          </p:nvSpPr>
          <p:spPr bwMode="auto">
            <a:xfrm>
              <a:off x="5142" y="2045"/>
              <a:ext cx="249"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1945</a:t>
              </a:r>
              <a:endParaRPr lang="en-US" sz="1200"/>
            </a:p>
          </p:txBody>
        </p:sp>
        <p:sp>
          <p:nvSpPr>
            <p:cNvPr id="56329" name="Rectangle 28"/>
            <p:cNvSpPr>
              <a:spLocks noChangeArrowheads="1"/>
            </p:cNvSpPr>
            <p:nvPr/>
          </p:nvSpPr>
          <p:spPr bwMode="auto">
            <a:xfrm>
              <a:off x="3196" y="852"/>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10</a:t>
              </a:r>
              <a:endParaRPr lang="en-US" sz="1200"/>
            </a:p>
          </p:txBody>
        </p:sp>
        <p:sp>
          <p:nvSpPr>
            <p:cNvPr id="56330" name="Rectangle 29"/>
            <p:cNvSpPr>
              <a:spLocks noChangeArrowheads="1"/>
            </p:cNvSpPr>
            <p:nvPr/>
          </p:nvSpPr>
          <p:spPr bwMode="auto">
            <a:xfrm>
              <a:off x="3255" y="1053"/>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8</a:t>
              </a:r>
              <a:endParaRPr lang="en-US" sz="1200"/>
            </a:p>
          </p:txBody>
        </p:sp>
        <p:sp>
          <p:nvSpPr>
            <p:cNvPr id="56331" name="Rectangle 30"/>
            <p:cNvSpPr>
              <a:spLocks noChangeArrowheads="1"/>
            </p:cNvSpPr>
            <p:nvPr/>
          </p:nvSpPr>
          <p:spPr bwMode="auto">
            <a:xfrm>
              <a:off x="3255" y="1284"/>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6</a:t>
              </a:r>
              <a:endParaRPr lang="en-US" sz="1200"/>
            </a:p>
          </p:txBody>
        </p:sp>
        <p:sp>
          <p:nvSpPr>
            <p:cNvPr id="56332" name="Rectangle 31"/>
            <p:cNvSpPr>
              <a:spLocks noChangeArrowheads="1"/>
            </p:cNvSpPr>
            <p:nvPr/>
          </p:nvSpPr>
          <p:spPr bwMode="auto">
            <a:xfrm>
              <a:off x="3255" y="1485"/>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4</a:t>
              </a:r>
              <a:endParaRPr lang="en-US" sz="1200"/>
            </a:p>
          </p:txBody>
        </p:sp>
        <p:sp>
          <p:nvSpPr>
            <p:cNvPr id="56333" name="Rectangle 32"/>
            <p:cNvSpPr>
              <a:spLocks noChangeArrowheads="1"/>
            </p:cNvSpPr>
            <p:nvPr/>
          </p:nvSpPr>
          <p:spPr bwMode="auto">
            <a:xfrm>
              <a:off x="3255" y="1701"/>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2</a:t>
              </a:r>
              <a:endParaRPr lang="en-US" sz="1200"/>
            </a:p>
          </p:txBody>
        </p:sp>
        <p:sp>
          <p:nvSpPr>
            <p:cNvPr id="56334" name="Rectangle 33"/>
            <p:cNvSpPr>
              <a:spLocks noChangeArrowheads="1"/>
            </p:cNvSpPr>
            <p:nvPr/>
          </p:nvSpPr>
          <p:spPr bwMode="auto">
            <a:xfrm>
              <a:off x="3255" y="1915"/>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0</a:t>
              </a:r>
              <a:endParaRPr lang="en-US" sz="1200"/>
            </a:p>
          </p:txBody>
        </p:sp>
        <p:sp>
          <p:nvSpPr>
            <p:cNvPr id="56335" name="Rectangle 34"/>
            <p:cNvSpPr>
              <a:spLocks noChangeArrowheads="1"/>
            </p:cNvSpPr>
            <p:nvPr/>
          </p:nvSpPr>
          <p:spPr bwMode="auto">
            <a:xfrm rot="-5400000">
              <a:off x="2236" y="1261"/>
              <a:ext cx="1463" cy="286"/>
            </a:xfrm>
            <a:prstGeom prst="rect">
              <a:avLst/>
            </a:prstGeom>
            <a:noFill/>
            <a:ln w="9525">
              <a:noFill/>
              <a:miter lim="800000"/>
              <a:headEnd/>
              <a:tailEnd/>
            </a:ln>
          </p:spPr>
          <p:txBody>
            <a:bodyPr wrap="none">
              <a:spAutoFit/>
            </a:bodyPr>
            <a:lstStyle/>
            <a:p>
              <a:pPr algn="ctr" eaLnBrk="0" hangingPunct="0">
                <a:lnSpc>
                  <a:spcPct val="85000"/>
                </a:lnSpc>
              </a:pPr>
              <a:r>
                <a:rPr lang="en-US" sz="1400" b="1">
                  <a:solidFill>
                    <a:srgbClr val="000000"/>
                  </a:solidFill>
                </a:rPr>
                <a:t>Number of breeding male</a:t>
              </a:r>
            </a:p>
            <a:p>
              <a:pPr algn="ctr" eaLnBrk="0" hangingPunct="0">
                <a:lnSpc>
                  <a:spcPct val="85000"/>
                </a:lnSpc>
              </a:pPr>
              <a:r>
                <a:rPr lang="en-US" sz="1400" b="1">
                  <a:solidFill>
                    <a:srgbClr val="000000"/>
                  </a:solidFill>
                </a:rPr>
                <a:t> fur seals (thousands)</a:t>
              </a: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2" cstate="print"/>
          <a:srcRect/>
          <a:stretch>
            <a:fillRect/>
          </a:stretch>
        </p:blipFill>
        <p:spPr bwMode="auto">
          <a:xfrm>
            <a:off x="114300" y="114300"/>
            <a:ext cx="5600700" cy="3665538"/>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3581400" y="3609975"/>
            <a:ext cx="5562600" cy="3248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ssolv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cstate="print"/>
          <a:srcRect/>
          <a:stretch>
            <a:fillRect/>
          </a:stretch>
        </p:blipFill>
        <p:spPr bwMode="auto">
          <a:xfrm>
            <a:off x="0" y="0"/>
            <a:ext cx="9144000" cy="4305300"/>
          </a:xfrm>
          <a:prstGeom prst="rect">
            <a:avLst/>
          </a:prstGeom>
          <a:noFill/>
          <a:ln w="9525">
            <a:noFill/>
            <a:miter lim="800000"/>
            <a:headEnd/>
            <a:tailEnd/>
          </a:ln>
        </p:spPr>
      </p:pic>
      <p:pic>
        <p:nvPicPr>
          <p:cNvPr id="58370" name="Picture 3"/>
          <p:cNvPicPr>
            <a:picLocks noChangeAspect="1" noChangeArrowheads="1"/>
          </p:cNvPicPr>
          <p:nvPr/>
        </p:nvPicPr>
        <p:blipFill>
          <a:blip r:embed="rId3" cstate="print"/>
          <a:srcRect/>
          <a:stretch>
            <a:fillRect/>
          </a:stretch>
        </p:blipFill>
        <p:spPr bwMode="auto">
          <a:xfrm>
            <a:off x="2819400" y="4371975"/>
            <a:ext cx="3648075" cy="2486025"/>
          </a:xfrm>
          <a:prstGeom prst="rect">
            <a:avLst/>
          </a:prstGeom>
          <a:noFill/>
          <a:ln w="9525">
            <a:noFill/>
            <a:miter lim="800000"/>
            <a:headEnd/>
            <a:tailEnd/>
          </a:ln>
        </p:spPr>
      </p:pic>
      <p:pic>
        <p:nvPicPr>
          <p:cNvPr id="58371" name="Picture 4" descr="j0431532">
            <a:hlinkClick r:id="rId4" action="ppaction://hlinksldjump"/>
          </p:cNvPr>
          <p:cNvPicPr>
            <a:picLocks noChangeAspect="1" noChangeArrowheads="1"/>
          </p:cNvPicPr>
          <p:nvPr/>
        </p:nvPicPr>
        <p:blipFill>
          <a:blip r:embed="rId5" cstate="print"/>
          <a:srcRect/>
          <a:stretch>
            <a:fillRect/>
          </a:stretch>
        </p:blipFill>
        <p:spPr bwMode="auto">
          <a:xfrm>
            <a:off x="7924800" y="5791200"/>
            <a:ext cx="76200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US" smtClean="0"/>
              <a:t>Distribution of population growth</a:t>
            </a:r>
          </a:p>
        </p:txBody>
      </p:sp>
      <p:pic>
        <p:nvPicPr>
          <p:cNvPr id="59394" name="Picture 3"/>
          <p:cNvPicPr>
            <a:picLocks noChangeAspect="1" noChangeArrowheads="1"/>
          </p:cNvPicPr>
          <p:nvPr/>
        </p:nvPicPr>
        <p:blipFill>
          <a:blip r:embed="rId4" cstate="print"/>
          <a:srcRect t="2251"/>
          <a:stretch>
            <a:fillRect/>
          </a:stretch>
        </p:blipFill>
        <p:spPr bwMode="auto">
          <a:xfrm>
            <a:off x="1095375" y="1377950"/>
            <a:ext cx="7383463" cy="5413375"/>
          </a:xfrm>
          <a:prstGeom prst="rect">
            <a:avLst/>
          </a:prstGeom>
          <a:noFill/>
          <a:ln w="9525">
            <a:noFill/>
            <a:miter lim="800000"/>
            <a:headEnd/>
            <a:tailEnd/>
          </a:ln>
        </p:spPr>
      </p:pic>
      <p:sp>
        <p:nvSpPr>
          <p:cNvPr id="59395" name="Rectangle 4"/>
          <p:cNvSpPr>
            <a:spLocks noChangeArrowheads="1"/>
          </p:cNvSpPr>
          <p:nvPr/>
        </p:nvSpPr>
        <p:spPr bwMode="auto">
          <a:xfrm>
            <a:off x="1755775" y="5578475"/>
            <a:ext cx="127000" cy="233363"/>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1</a:t>
            </a:r>
            <a:endParaRPr lang="en-US" b="1">
              <a:solidFill>
                <a:srgbClr val="000000"/>
              </a:solidFill>
              <a:latin typeface="Times" pitchFamily="18" charset="0"/>
            </a:endParaRPr>
          </a:p>
        </p:txBody>
      </p:sp>
      <p:sp>
        <p:nvSpPr>
          <p:cNvPr id="59396" name="Rectangle 5"/>
          <p:cNvSpPr>
            <a:spLocks noChangeArrowheads="1"/>
          </p:cNvSpPr>
          <p:nvPr/>
        </p:nvSpPr>
        <p:spPr bwMode="auto">
          <a:xfrm>
            <a:off x="1755775" y="5151438"/>
            <a:ext cx="127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2</a:t>
            </a:r>
            <a:endParaRPr lang="en-US" b="1">
              <a:solidFill>
                <a:srgbClr val="000000"/>
              </a:solidFill>
              <a:latin typeface="Times" pitchFamily="18" charset="0"/>
            </a:endParaRPr>
          </a:p>
        </p:txBody>
      </p:sp>
      <p:sp>
        <p:nvSpPr>
          <p:cNvPr id="59397" name="Rectangle 6"/>
          <p:cNvSpPr>
            <a:spLocks noChangeArrowheads="1"/>
          </p:cNvSpPr>
          <p:nvPr/>
        </p:nvSpPr>
        <p:spPr bwMode="auto">
          <a:xfrm>
            <a:off x="1755775" y="4733925"/>
            <a:ext cx="127000" cy="233363"/>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3</a:t>
            </a:r>
            <a:endParaRPr lang="en-US" b="1">
              <a:solidFill>
                <a:srgbClr val="000000"/>
              </a:solidFill>
              <a:latin typeface="Times" pitchFamily="18" charset="0"/>
            </a:endParaRPr>
          </a:p>
        </p:txBody>
      </p:sp>
      <p:sp>
        <p:nvSpPr>
          <p:cNvPr id="59398" name="Rectangle 7"/>
          <p:cNvSpPr>
            <a:spLocks noChangeArrowheads="1"/>
          </p:cNvSpPr>
          <p:nvPr/>
        </p:nvSpPr>
        <p:spPr bwMode="auto">
          <a:xfrm>
            <a:off x="4597400" y="6373813"/>
            <a:ext cx="592138" cy="258762"/>
          </a:xfrm>
          <a:prstGeom prst="rect">
            <a:avLst/>
          </a:prstGeom>
          <a:noFill/>
          <a:ln w="9525">
            <a:noFill/>
            <a:miter lim="800000"/>
            <a:headEnd/>
            <a:tailEnd/>
          </a:ln>
        </p:spPr>
        <p:txBody>
          <a:bodyPr wrap="none" lIns="0" tIns="0" rIns="0" bIns="0">
            <a:spAutoFit/>
          </a:bodyPr>
          <a:lstStyle/>
          <a:p>
            <a:pPr eaLnBrk="0" hangingPunct="0">
              <a:lnSpc>
                <a:spcPct val="85000"/>
              </a:lnSpc>
            </a:pPr>
            <a:r>
              <a:rPr lang="en-US" sz="2000" b="1">
                <a:solidFill>
                  <a:srgbClr val="000000"/>
                </a:solidFill>
                <a:latin typeface="Helvetica" pitchFamily="34" charset="0"/>
              </a:rPr>
              <a:t>Time</a:t>
            </a:r>
            <a:endParaRPr lang="en-US" sz="2000" b="1">
              <a:solidFill>
                <a:srgbClr val="000000"/>
              </a:solidFill>
              <a:latin typeface="Times" pitchFamily="18" charset="0"/>
            </a:endParaRPr>
          </a:p>
        </p:txBody>
      </p:sp>
      <p:sp>
        <p:nvSpPr>
          <p:cNvPr id="59399" name="Rectangle 8"/>
          <p:cNvSpPr>
            <a:spLocks noChangeArrowheads="1"/>
          </p:cNvSpPr>
          <p:nvPr/>
        </p:nvSpPr>
        <p:spPr bwMode="auto">
          <a:xfrm>
            <a:off x="3754438" y="6215063"/>
            <a:ext cx="508000" cy="233362"/>
          </a:xfrm>
          <a:prstGeom prst="rect">
            <a:avLst/>
          </a:prstGeom>
          <a:noFill/>
          <a:ln w="9525">
            <a:noFill/>
            <a:miter lim="800000"/>
            <a:headEnd/>
            <a:tailEnd/>
          </a:ln>
        </p:spPr>
        <p:txBody>
          <a:bodyPr wrap="none" lIns="0" tIns="0" rIns="0" bIns="0">
            <a:spAutoFit/>
          </a:bodyPr>
          <a:lstStyle/>
          <a:p>
            <a:pPr eaLnBrk="0" hangingPunct="0">
              <a:lnSpc>
                <a:spcPct val="85000"/>
              </a:lnSpc>
            </a:pPr>
            <a:r>
              <a:rPr lang="en-US" b="1">
                <a:solidFill>
                  <a:srgbClr val="000000"/>
                </a:solidFill>
                <a:latin typeface="Helvetica" pitchFamily="34" charset="0"/>
              </a:rPr>
              <a:t>1950</a:t>
            </a:r>
            <a:endParaRPr lang="en-US" b="1">
              <a:solidFill>
                <a:srgbClr val="000000"/>
              </a:solidFill>
              <a:latin typeface="Times" pitchFamily="18" charset="0"/>
            </a:endParaRPr>
          </a:p>
        </p:txBody>
      </p:sp>
      <p:sp>
        <p:nvSpPr>
          <p:cNvPr id="59400" name="Rectangle 9"/>
          <p:cNvSpPr>
            <a:spLocks noChangeArrowheads="1"/>
          </p:cNvSpPr>
          <p:nvPr/>
        </p:nvSpPr>
        <p:spPr bwMode="auto">
          <a:xfrm>
            <a:off x="1849438" y="6215063"/>
            <a:ext cx="508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1900</a:t>
            </a:r>
            <a:endParaRPr lang="en-US" b="1">
              <a:solidFill>
                <a:srgbClr val="000000"/>
              </a:solidFill>
              <a:latin typeface="Times" pitchFamily="18" charset="0"/>
            </a:endParaRPr>
          </a:p>
        </p:txBody>
      </p:sp>
      <p:sp>
        <p:nvSpPr>
          <p:cNvPr id="59401" name="Rectangle 10"/>
          <p:cNvSpPr>
            <a:spLocks noChangeArrowheads="1"/>
          </p:cNvSpPr>
          <p:nvPr/>
        </p:nvSpPr>
        <p:spPr bwMode="auto">
          <a:xfrm>
            <a:off x="5811838" y="6226175"/>
            <a:ext cx="508000" cy="233363"/>
          </a:xfrm>
          <a:prstGeom prst="rect">
            <a:avLst/>
          </a:prstGeom>
          <a:noFill/>
          <a:ln w="9525">
            <a:noFill/>
            <a:miter lim="800000"/>
            <a:headEnd/>
            <a:tailEnd/>
          </a:ln>
        </p:spPr>
        <p:txBody>
          <a:bodyPr wrap="none" lIns="0" tIns="0" rIns="0" bIns="0">
            <a:spAutoFit/>
          </a:bodyPr>
          <a:lstStyle/>
          <a:p>
            <a:pPr eaLnBrk="0" hangingPunct="0">
              <a:lnSpc>
                <a:spcPct val="85000"/>
              </a:lnSpc>
            </a:pPr>
            <a:r>
              <a:rPr lang="en-US" b="1">
                <a:solidFill>
                  <a:srgbClr val="000000"/>
                </a:solidFill>
                <a:latin typeface="Helvetica" pitchFamily="34" charset="0"/>
              </a:rPr>
              <a:t>2000</a:t>
            </a:r>
            <a:endParaRPr lang="en-US" b="1">
              <a:solidFill>
                <a:srgbClr val="000000"/>
              </a:solidFill>
              <a:latin typeface="Times" pitchFamily="18" charset="0"/>
            </a:endParaRPr>
          </a:p>
        </p:txBody>
      </p:sp>
      <p:sp>
        <p:nvSpPr>
          <p:cNvPr id="59402" name="Rectangle 11"/>
          <p:cNvSpPr>
            <a:spLocks noChangeArrowheads="1"/>
          </p:cNvSpPr>
          <p:nvPr/>
        </p:nvSpPr>
        <p:spPr bwMode="auto">
          <a:xfrm>
            <a:off x="5462588" y="4538663"/>
            <a:ext cx="2582862" cy="258762"/>
          </a:xfrm>
          <a:prstGeom prst="rect">
            <a:avLst/>
          </a:prstGeom>
          <a:noFill/>
          <a:ln w="9525">
            <a:noFill/>
            <a:miter lim="800000"/>
            <a:headEnd/>
            <a:tailEnd/>
          </a:ln>
        </p:spPr>
        <p:txBody>
          <a:bodyPr wrap="none" lIns="0" tIns="0" rIns="0" bIns="0">
            <a:spAutoFit/>
          </a:bodyPr>
          <a:lstStyle/>
          <a:p>
            <a:pPr eaLnBrk="0" hangingPunct="0">
              <a:lnSpc>
                <a:spcPct val="85000"/>
              </a:lnSpc>
            </a:pPr>
            <a:r>
              <a:rPr lang="en-US" sz="2000" b="1">
                <a:solidFill>
                  <a:srgbClr val="BC0013"/>
                </a:solidFill>
                <a:latin typeface="Helvetica" pitchFamily="34" charset="0"/>
              </a:rPr>
              <a:t>Developing countries</a:t>
            </a:r>
            <a:endParaRPr lang="en-US" sz="2000" b="1">
              <a:solidFill>
                <a:srgbClr val="BC0013"/>
              </a:solidFill>
              <a:latin typeface="Times" pitchFamily="18" charset="0"/>
            </a:endParaRPr>
          </a:p>
        </p:txBody>
      </p:sp>
      <p:sp>
        <p:nvSpPr>
          <p:cNvPr id="59403" name="Rectangle 12"/>
          <p:cNvSpPr>
            <a:spLocks noChangeArrowheads="1"/>
          </p:cNvSpPr>
          <p:nvPr/>
        </p:nvSpPr>
        <p:spPr bwMode="auto">
          <a:xfrm>
            <a:off x="7578725" y="6226175"/>
            <a:ext cx="508000" cy="233363"/>
          </a:xfrm>
          <a:prstGeom prst="rect">
            <a:avLst/>
          </a:prstGeom>
          <a:noFill/>
          <a:ln w="9525">
            <a:noFill/>
            <a:miter lim="800000"/>
            <a:headEnd/>
            <a:tailEnd/>
          </a:ln>
        </p:spPr>
        <p:txBody>
          <a:bodyPr wrap="none" lIns="0" tIns="0" rIns="0" bIns="0">
            <a:spAutoFit/>
          </a:bodyPr>
          <a:lstStyle/>
          <a:p>
            <a:pPr eaLnBrk="0" hangingPunct="0">
              <a:lnSpc>
                <a:spcPct val="85000"/>
              </a:lnSpc>
            </a:pPr>
            <a:r>
              <a:rPr lang="en-US" b="1">
                <a:solidFill>
                  <a:srgbClr val="000000"/>
                </a:solidFill>
                <a:latin typeface="Helvetica" pitchFamily="34" charset="0"/>
              </a:rPr>
              <a:t>2050</a:t>
            </a:r>
            <a:endParaRPr lang="en-US" b="1">
              <a:solidFill>
                <a:srgbClr val="000000"/>
              </a:solidFill>
              <a:latin typeface="Times" pitchFamily="18" charset="0"/>
            </a:endParaRPr>
          </a:p>
        </p:txBody>
      </p:sp>
      <p:sp>
        <p:nvSpPr>
          <p:cNvPr id="59404" name="Rectangle 13"/>
          <p:cNvSpPr>
            <a:spLocks noChangeArrowheads="1"/>
          </p:cNvSpPr>
          <p:nvPr/>
        </p:nvSpPr>
        <p:spPr bwMode="auto">
          <a:xfrm>
            <a:off x="1755775" y="4324350"/>
            <a:ext cx="127000" cy="233363"/>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4</a:t>
            </a:r>
            <a:endParaRPr lang="en-US" b="1">
              <a:solidFill>
                <a:srgbClr val="000000"/>
              </a:solidFill>
              <a:latin typeface="Times" pitchFamily="18" charset="0"/>
            </a:endParaRPr>
          </a:p>
        </p:txBody>
      </p:sp>
      <p:sp>
        <p:nvSpPr>
          <p:cNvPr id="59405" name="Rectangle 14"/>
          <p:cNvSpPr>
            <a:spLocks noChangeArrowheads="1"/>
          </p:cNvSpPr>
          <p:nvPr/>
        </p:nvSpPr>
        <p:spPr bwMode="auto">
          <a:xfrm>
            <a:off x="1755775" y="3890963"/>
            <a:ext cx="127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5</a:t>
            </a:r>
            <a:endParaRPr lang="en-US" b="1">
              <a:solidFill>
                <a:srgbClr val="000000"/>
              </a:solidFill>
              <a:latin typeface="Times" pitchFamily="18" charset="0"/>
            </a:endParaRPr>
          </a:p>
        </p:txBody>
      </p:sp>
      <p:sp>
        <p:nvSpPr>
          <p:cNvPr id="59406" name="Rectangle 15"/>
          <p:cNvSpPr>
            <a:spLocks noChangeArrowheads="1"/>
          </p:cNvSpPr>
          <p:nvPr/>
        </p:nvSpPr>
        <p:spPr bwMode="auto">
          <a:xfrm>
            <a:off x="1755775" y="3479800"/>
            <a:ext cx="127000" cy="233363"/>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6</a:t>
            </a:r>
            <a:endParaRPr lang="en-US" b="1">
              <a:solidFill>
                <a:srgbClr val="000000"/>
              </a:solidFill>
              <a:latin typeface="Times" pitchFamily="18" charset="0"/>
            </a:endParaRPr>
          </a:p>
        </p:txBody>
      </p:sp>
      <p:sp>
        <p:nvSpPr>
          <p:cNvPr id="59407" name="Rectangle 16"/>
          <p:cNvSpPr>
            <a:spLocks noChangeArrowheads="1"/>
          </p:cNvSpPr>
          <p:nvPr/>
        </p:nvSpPr>
        <p:spPr bwMode="auto">
          <a:xfrm>
            <a:off x="1755775" y="3048000"/>
            <a:ext cx="127000" cy="233363"/>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7</a:t>
            </a:r>
            <a:endParaRPr lang="en-US" b="1">
              <a:solidFill>
                <a:srgbClr val="000000"/>
              </a:solidFill>
              <a:latin typeface="Times" pitchFamily="18" charset="0"/>
            </a:endParaRPr>
          </a:p>
        </p:txBody>
      </p:sp>
      <p:sp>
        <p:nvSpPr>
          <p:cNvPr id="59408" name="Rectangle 17"/>
          <p:cNvSpPr>
            <a:spLocks noChangeArrowheads="1"/>
          </p:cNvSpPr>
          <p:nvPr/>
        </p:nvSpPr>
        <p:spPr bwMode="auto">
          <a:xfrm>
            <a:off x="1755775" y="2633663"/>
            <a:ext cx="127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8</a:t>
            </a:r>
            <a:endParaRPr lang="en-US" b="1">
              <a:solidFill>
                <a:srgbClr val="000000"/>
              </a:solidFill>
              <a:latin typeface="Times" pitchFamily="18" charset="0"/>
            </a:endParaRPr>
          </a:p>
        </p:txBody>
      </p:sp>
      <p:sp>
        <p:nvSpPr>
          <p:cNvPr id="59409" name="Rectangle 18"/>
          <p:cNvSpPr>
            <a:spLocks noChangeArrowheads="1"/>
          </p:cNvSpPr>
          <p:nvPr/>
        </p:nvSpPr>
        <p:spPr bwMode="auto">
          <a:xfrm>
            <a:off x="1755775" y="2205038"/>
            <a:ext cx="127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9</a:t>
            </a:r>
            <a:endParaRPr lang="en-US" b="1">
              <a:solidFill>
                <a:srgbClr val="000000"/>
              </a:solidFill>
              <a:latin typeface="Times" pitchFamily="18" charset="0"/>
            </a:endParaRPr>
          </a:p>
        </p:txBody>
      </p:sp>
      <p:sp>
        <p:nvSpPr>
          <p:cNvPr id="59410" name="Rectangle 19"/>
          <p:cNvSpPr>
            <a:spLocks noChangeArrowheads="1"/>
          </p:cNvSpPr>
          <p:nvPr/>
        </p:nvSpPr>
        <p:spPr bwMode="auto">
          <a:xfrm>
            <a:off x="1628775" y="1789113"/>
            <a:ext cx="254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10</a:t>
            </a:r>
            <a:endParaRPr lang="en-US" b="1">
              <a:solidFill>
                <a:srgbClr val="000000"/>
              </a:solidFill>
              <a:latin typeface="Times" pitchFamily="18" charset="0"/>
            </a:endParaRPr>
          </a:p>
        </p:txBody>
      </p:sp>
      <p:sp>
        <p:nvSpPr>
          <p:cNvPr id="59411" name="Rectangle 20"/>
          <p:cNvSpPr>
            <a:spLocks noChangeArrowheads="1"/>
          </p:cNvSpPr>
          <p:nvPr/>
        </p:nvSpPr>
        <p:spPr bwMode="auto">
          <a:xfrm>
            <a:off x="1628775" y="1430338"/>
            <a:ext cx="254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11</a:t>
            </a:r>
            <a:endParaRPr lang="en-US" b="1">
              <a:solidFill>
                <a:srgbClr val="000000"/>
              </a:solidFill>
              <a:latin typeface="Times" pitchFamily="18" charset="0"/>
            </a:endParaRPr>
          </a:p>
        </p:txBody>
      </p:sp>
      <p:sp>
        <p:nvSpPr>
          <p:cNvPr id="59412" name="Rectangle 21"/>
          <p:cNvSpPr>
            <a:spLocks noChangeArrowheads="1"/>
          </p:cNvSpPr>
          <p:nvPr/>
        </p:nvSpPr>
        <p:spPr bwMode="auto">
          <a:xfrm>
            <a:off x="1755775" y="5994400"/>
            <a:ext cx="127000" cy="233363"/>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0</a:t>
            </a:r>
            <a:endParaRPr lang="en-US" b="1">
              <a:solidFill>
                <a:srgbClr val="000000"/>
              </a:solidFill>
              <a:latin typeface="Times" pitchFamily="18" charset="0"/>
            </a:endParaRPr>
          </a:p>
        </p:txBody>
      </p:sp>
      <p:sp>
        <p:nvSpPr>
          <p:cNvPr id="59413" name="Rectangle 22"/>
          <p:cNvSpPr>
            <a:spLocks noChangeArrowheads="1"/>
          </p:cNvSpPr>
          <p:nvPr/>
        </p:nvSpPr>
        <p:spPr bwMode="auto">
          <a:xfrm>
            <a:off x="5337175" y="5670550"/>
            <a:ext cx="2498725" cy="258763"/>
          </a:xfrm>
          <a:prstGeom prst="rect">
            <a:avLst/>
          </a:prstGeom>
          <a:noFill/>
          <a:ln w="9525">
            <a:noFill/>
            <a:miter lim="800000"/>
            <a:headEnd/>
            <a:tailEnd/>
          </a:ln>
        </p:spPr>
        <p:txBody>
          <a:bodyPr wrap="none" lIns="0" tIns="0" rIns="0" bIns="0">
            <a:spAutoFit/>
          </a:bodyPr>
          <a:lstStyle/>
          <a:p>
            <a:pPr eaLnBrk="0" hangingPunct="0">
              <a:lnSpc>
                <a:spcPct val="85000"/>
              </a:lnSpc>
            </a:pPr>
            <a:r>
              <a:rPr lang="en-US" sz="2000" b="1">
                <a:solidFill>
                  <a:srgbClr val="000000"/>
                </a:solidFill>
                <a:latin typeface="Helvetica" pitchFamily="34" charset="0"/>
              </a:rPr>
              <a:t>Developed countries</a:t>
            </a:r>
            <a:endParaRPr lang="en-US" sz="2000" b="1">
              <a:solidFill>
                <a:srgbClr val="000000"/>
              </a:solidFill>
              <a:latin typeface="Times" pitchFamily="18" charset="0"/>
            </a:endParaRPr>
          </a:p>
        </p:txBody>
      </p:sp>
      <p:sp>
        <p:nvSpPr>
          <p:cNvPr id="59414" name="Rectangle 23"/>
          <p:cNvSpPr>
            <a:spLocks noChangeArrowheads="1"/>
          </p:cNvSpPr>
          <p:nvPr/>
        </p:nvSpPr>
        <p:spPr bwMode="auto">
          <a:xfrm rot="-900000">
            <a:off x="6313488" y="3278188"/>
            <a:ext cx="1525587" cy="350837"/>
          </a:xfrm>
          <a:prstGeom prst="rect">
            <a:avLst/>
          </a:prstGeom>
          <a:noFill/>
          <a:ln w="9525">
            <a:noFill/>
            <a:miter lim="800000"/>
            <a:headEnd/>
            <a:tailEnd/>
          </a:ln>
        </p:spPr>
        <p:txBody>
          <a:bodyPr wrap="none">
            <a:spAutoFit/>
          </a:bodyPr>
          <a:lstStyle/>
          <a:p>
            <a:pPr eaLnBrk="0" hangingPunct="0">
              <a:lnSpc>
                <a:spcPct val="85000"/>
              </a:lnSpc>
            </a:pPr>
            <a:r>
              <a:rPr lang="en-US" sz="2000" b="1">
                <a:solidFill>
                  <a:srgbClr val="BC0013"/>
                </a:solidFill>
              </a:rPr>
              <a:t>low fertility</a:t>
            </a:r>
          </a:p>
        </p:txBody>
      </p:sp>
      <p:sp>
        <p:nvSpPr>
          <p:cNvPr id="59415" name="Rectangle 24"/>
          <p:cNvSpPr>
            <a:spLocks noChangeArrowheads="1"/>
          </p:cNvSpPr>
          <p:nvPr/>
        </p:nvSpPr>
        <p:spPr bwMode="auto">
          <a:xfrm rot="-5400000">
            <a:off x="-621506" y="3645694"/>
            <a:ext cx="3527425" cy="350837"/>
          </a:xfrm>
          <a:prstGeom prst="rect">
            <a:avLst/>
          </a:prstGeom>
          <a:noFill/>
          <a:ln w="9525">
            <a:noFill/>
            <a:miter lim="800000"/>
            <a:headEnd/>
            <a:tailEnd/>
          </a:ln>
        </p:spPr>
        <p:txBody>
          <a:bodyPr wrap="none">
            <a:spAutoFit/>
          </a:bodyPr>
          <a:lstStyle/>
          <a:p>
            <a:pPr eaLnBrk="0" hangingPunct="0">
              <a:lnSpc>
                <a:spcPct val="85000"/>
              </a:lnSpc>
            </a:pPr>
            <a:r>
              <a:rPr lang="en-US" sz="2000" b="1">
                <a:solidFill>
                  <a:srgbClr val="000000"/>
                </a:solidFill>
              </a:rPr>
              <a:t>World population in billions</a:t>
            </a:r>
          </a:p>
        </p:txBody>
      </p:sp>
      <p:sp>
        <p:nvSpPr>
          <p:cNvPr id="59416" name="Rectangle 25"/>
          <p:cNvSpPr>
            <a:spLocks noChangeArrowheads="1"/>
          </p:cNvSpPr>
          <p:nvPr/>
        </p:nvSpPr>
        <p:spPr bwMode="auto">
          <a:xfrm>
            <a:off x="4000500" y="3490913"/>
            <a:ext cx="1509713" cy="350837"/>
          </a:xfrm>
          <a:prstGeom prst="rect">
            <a:avLst/>
          </a:prstGeom>
          <a:noFill/>
          <a:ln w="9525">
            <a:noFill/>
            <a:miter lim="800000"/>
            <a:headEnd/>
            <a:tailEnd/>
          </a:ln>
        </p:spPr>
        <p:txBody>
          <a:bodyPr wrap="none">
            <a:spAutoFit/>
          </a:bodyPr>
          <a:lstStyle/>
          <a:p>
            <a:pPr eaLnBrk="0" hangingPunct="0">
              <a:lnSpc>
                <a:spcPct val="85000"/>
              </a:lnSpc>
            </a:pPr>
            <a:r>
              <a:rPr lang="en-US" sz="2000" b="1">
                <a:solidFill>
                  <a:srgbClr val="0F116A"/>
                </a:solidFill>
              </a:rPr>
              <a:t>World total</a:t>
            </a:r>
          </a:p>
        </p:txBody>
      </p:sp>
      <p:sp>
        <p:nvSpPr>
          <p:cNvPr id="59417" name="Rectangle 26"/>
          <p:cNvSpPr>
            <a:spLocks noChangeArrowheads="1"/>
          </p:cNvSpPr>
          <p:nvPr/>
        </p:nvSpPr>
        <p:spPr bwMode="auto">
          <a:xfrm rot="-1800000">
            <a:off x="6254750" y="2627313"/>
            <a:ext cx="2074863" cy="350837"/>
          </a:xfrm>
          <a:prstGeom prst="rect">
            <a:avLst/>
          </a:prstGeom>
          <a:noFill/>
          <a:ln w="9525">
            <a:noFill/>
            <a:miter lim="800000"/>
            <a:headEnd/>
            <a:tailEnd/>
          </a:ln>
        </p:spPr>
        <p:txBody>
          <a:bodyPr wrap="none">
            <a:spAutoFit/>
          </a:bodyPr>
          <a:lstStyle/>
          <a:p>
            <a:pPr eaLnBrk="0" hangingPunct="0">
              <a:lnSpc>
                <a:spcPct val="85000"/>
              </a:lnSpc>
            </a:pPr>
            <a:r>
              <a:rPr lang="en-US" sz="2000" b="1">
                <a:solidFill>
                  <a:srgbClr val="BC0013"/>
                </a:solidFill>
              </a:rPr>
              <a:t>medium fertility</a:t>
            </a:r>
          </a:p>
        </p:txBody>
      </p:sp>
      <p:sp>
        <p:nvSpPr>
          <p:cNvPr id="59418" name="Rectangle 27"/>
          <p:cNvSpPr>
            <a:spLocks noChangeArrowheads="1"/>
          </p:cNvSpPr>
          <p:nvPr/>
        </p:nvSpPr>
        <p:spPr bwMode="auto">
          <a:xfrm rot="-2700000">
            <a:off x="6145213" y="2149475"/>
            <a:ext cx="1638300" cy="350838"/>
          </a:xfrm>
          <a:prstGeom prst="rect">
            <a:avLst/>
          </a:prstGeom>
          <a:noFill/>
          <a:ln w="9525">
            <a:noFill/>
            <a:miter lim="800000"/>
            <a:headEnd/>
            <a:tailEnd/>
          </a:ln>
        </p:spPr>
        <p:txBody>
          <a:bodyPr wrap="none">
            <a:spAutoFit/>
          </a:bodyPr>
          <a:lstStyle/>
          <a:p>
            <a:pPr eaLnBrk="0" hangingPunct="0">
              <a:lnSpc>
                <a:spcPct val="85000"/>
              </a:lnSpc>
            </a:pPr>
            <a:r>
              <a:rPr lang="en-US" sz="2000" b="1">
                <a:solidFill>
                  <a:srgbClr val="BC0013"/>
                </a:solidFill>
              </a:rPr>
              <a:t>high fertility</a:t>
            </a:r>
          </a:p>
        </p:txBody>
      </p:sp>
      <p:sp>
        <p:nvSpPr>
          <p:cNvPr id="29724" name="Rectangle 28"/>
          <p:cNvSpPr>
            <a:spLocks noChangeArrowheads="1"/>
          </p:cNvSpPr>
          <p:nvPr/>
        </p:nvSpPr>
        <p:spPr bwMode="auto">
          <a:xfrm>
            <a:off x="144463" y="1439863"/>
            <a:ext cx="5153025" cy="701675"/>
          </a:xfrm>
          <a:prstGeom prst="rect">
            <a:avLst/>
          </a:prstGeom>
          <a:solidFill>
            <a:srgbClr val="FFCC18"/>
          </a:solid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2000" b="1" u="sng">
                <a:solidFill>
                  <a:srgbClr val="BC0013"/>
                </a:solidFill>
              </a:rPr>
              <a:t>uneven distribution of population</a:t>
            </a:r>
            <a:r>
              <a:rPr lang="en-US" sz="2000" b="1">
                <a:solidFill>
                  <a:srgbClr val="000000"/>
                </a:solidFill>
              </a:rPr>
              <a:t>:</a:t>
            </a:r>
          </a:p>
          <a:p>
            <a:pPr eaLnBrk="0" hangingPunct="0">
              <a:defRPr/>
            </a:pPr>
            <a:r>
              <a:rPr lang="en-US" sz="2000" b="1">
                <a:solidFill>
                  <a:srgbClr val="000000"/>
                </a:solidFill>
              </a:rPr>
              <a:t>90% of births are in developing countries</a:t>
            </a:r>
          </a:p>
        </p:txBody>
      </p:sp>
      <p:sp>
        <p:nvSpPr>
          <p:cNvPr id="29725" name="Rectangle 29"/>
          <p:cNvSpPr>
            <a:spLocks noChangeArrowheads="1"/>
          </p:cNvSpPr>
          <p:nvPr/>
        </p:nvSpPr>
        <p:spPr bwMode="auto">
          <a:xfrm>
            <a:off x="144463" y="2225675"/>
            <a:ext cx="5584825" cy="1006475"/>
          </a:xfrm>
          <a:prstGeom prst="rect">
            <a:avLst/>
          </a:prstGeom>
          <a:solidFill>
            <a:schemeClr val="bg2"/>
          </a:solidFill>
          <a:ln w="9525">
            <a:noFill/>
            <a:miter lim="800000"/>
            <a:headEnd/>
            <a:tailEnd/>
          </a:ln>
          <a:effectLst>
            <a:outerShdw dist="35921" dir="2700000" algn="ctr" rotWithShape="0">
              <a:srgbClr val="808080"/>
            </a:outerShdw>
          </a:effectLst>
        </p:spPr>
        <p:txBody>
          <a:bodyPr rIns="0">
            <a:spAutoFit/>
          </a:bodyPr>
          <a:lstStyle/>
          <a:p>
            <a:pPr eaLnBrk="0" hangingPunct="0">
              <a:defRPr/>
            </a:pPr>
            <a:r>
              <a:rPr lang="en-US" sz="2000" b="1" u="sng">
                <a:solidFill>
                  <a:srgbClr val="BC0013"/>
                </a:solidFill>
              </a:rPr>
              <a:t>uneven distribution of resources</a:t>
            </a:r>
            <a:r>
              <a:rPr lang="en-US" sz="2000" b="1">
                <a:solidFill>
                  <a:srgbClr val="000000"/>
                </a:solidFill>
              </a:rPr>
              <a:t>:</a:t>
            </a:r>
          </a:p>
          <a:p>
            <a:pPr eaLnBrk="0" hangingPunct="0">
              <a:defRPr/>
            </a:pPr>
            <a:r>
              <a:rPr lang="en-US" sz="2000" b="1">
                <a:solidFill>
                  <a:srgbClr val="000000"/>
                </a:solidFill>
              </a:rPr>
              <a:t>wealthiest 20% consumes ~90% of resources</a:t>
            </a:r>
            <a:br>
              <a:rPr lang="en-US" sz="2000" b="1">
                <a:solidFill>
                  <a:srgbClr val="000000"/>
                </a:solidFill>
              </a:rPr>
            </a:br>
            <a:r>
              <a:rPr lang="en-US" sz="2000" b="1">
                <a:solidFill>
                  <a:srgbClr val="000000"/>
                </a:solidFill>
              </a:rPr>
              <a:t>increasing gap between rich &amp; poor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724"/>
                                        </p:tgtEl>
                                        <p:attrNameLst>
                                          <p:attrName>style.visibility</p:attrName>
                                        </p:attrNameLst>
                                      </p:cBhvr>
                                      <p:to>
                                        <p:strVal val="visible"/>
                                      </p:to>
                                    </p:set>
                                    <p:animEffect transition="in" filter="wipe(left)">
                                      <p:cBhvr>
                                        <p:cTn id="7" dur="500"/>
                                        <p:tgtEl>
                                          <p:spTgt spid="297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725"/>
                                        </p:tgtEl>
                                        <p:attrNameLst>
                                          <p:attrName>style.visibility</p:attrName>
                                        </p:attrNameLst>
                                      </p:cBhvr>
                                      <p:to>
                                        <p:strVal val="visible"/>
                                      </p:to>
                                    </p:set>
                                    <p:animEffect transition="in" filter="wipe(left)">
                                      <p:cBhvr>
                                        <p:cTn id="12" dur="500"/>
                                        <p:tgtEl>
                                          <p:spTgt spid="29725"/>
                                        </p:tgtEl>
                                      </p:cBhvr>
                                    </p:animEffect>
                                  </p:childTnLst>
                                  <p:subTnLst>
                                    <p:audio>
                                      <p:cMediaNode>
                                        <p:cTn display="0" masterRel="sameClick">
                                          <p:stCondLst>
                                            <p:cond evt="begin" delay="0">
                                              <p:tn val="10"/>
                                            </p:cond>
                                          </p:stCondLst>
                                          <p:endCondLst>
                                            <p:cond evt="onStopAudio" delay="0">
                                              <p:tgtEl>
                                                <p:sldTgt/>
                                              </p:tgtEl>
                                            </p:cond>
                                          </p:endCondLst>
                                        </p:cTn>
                                        <p:tgtEl>
                                          <p:sndTgt r:embed="rId3"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4" grpId="0" animBg="1"/>
      <p:bldP spid="297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cstate="print"/>
          <a:srcRect/>
          <a:stretch>
            <a:fillRect/>
          </a:stretch>
        </p:blipFill>
        <p:spPr bwMode="auto">
          <a:xfrm>
            <a:off x="228600" y="609600"/>
            <a:ext cx="8839200" cy="12192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2" cstate="print"/>
          <a:srcRect/>
          <a:stretch>
            <a:fillRect/>
          </a:stretch>
        </p:blipFill>
        <p:spPr bwMode="auto">
          <a:xfrm>
            <a:off x="161925" y="762000"/>
            <a:ext cx="8982075" cy="12192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p:cNvPicPr>
            <a:picLocks noChangeAspect="1" noChangeArrowheads="1"/>
          </p:cNvPicPr>
          <p:nvPr/>
        </p:nvPicPr>
        <p:blipFill>
          <a:blip r:embed="rId2" cstate="print"/>
          <a:srcRect/>
          <a:stretch>
            <a:fillRect/>
          </a:stretch>
        </p:blipFill>
        <p:spPr bwMode="auto">
          <a:xfrm>
            <a:off x="152400" y="609600"/>
            <a:ext cx="8847138" cy="8382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2" cstate="print"/>
          <a:srcRect/>
          <a:stretch>
            <a:fillRect/>
          </a:stretch>
        </p:blipFill>
        <p:spPr bwMode="auto">
          <a:xfrm>
            <a:off x="0" y="685800"/>
            <a:ext cx="8923338" cy="19812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p:cNvPicPr>
            <a:picLocks noChangeAspect="1" noChangeArrowheads="1"/>
          </p:cNvPicPr>
          <p:nvPr/>
        </p:nvPicPr>
        <p:blipFill>
          <a:blip r:embed="rId2" cstate="print"/>
          <a:srcRect/>
          <a:stretch>
            <a:fillRect/>
          </a:stretch>
        </p:blipFill>
        <p:spPr bwMode="auto">
          <a:xfrm>
            <a:off x="0" y="304800"/>
            <a:ext cx="9144000" cy="1851025"/>
          </a:xfrm>
          <a:prstGeom prst="rect">
            <a:avLst/>
          </a:prstGeom>
          <a:noFill/>
          <a:ln w="9525">
            <a:noFill/>
            <a:miter lim="800000"/>
            <a:headEnd/>
            <a:tailEnd/>
          </a:ln>
        </p:spPr>
      </p:pic>
      <p:pic>
        <p:nvPicPr>
          <p:cNvPr id="18434" name="Picture 10" descr="Ecosystem-definition-3"/>
          <p:cNvPicPr>
            <a:picLocks noChangeAspect="1" noChangeArrowheads="1"/>
          </p:cNvPicPr>
          <p:nvPr/>
        </p:nvPicPr>
        <p:blipFill>
          <a:blip r:embed="rId3" cstate="print"/>
          <a:srcRect/>
          <a:stretch>
            <a:fillRect/>
          </a:stretch>
        </p:blipFill>
        <p:spPr bwMode="auto">
          <a:xfrm>
            <a:off x="609600" y="1927225"/>
            <a:ext cx="8077200" cy="493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p:cNvPicPr>
            <a:picLocks noChangeAspect="1" noChangeArrowheads="1"/>
          </p:cNvPicPr>
          <p:nvPr/>
        </p:nvPicPr>
        <p:blipFill>
          <a:blip r:embed="rId2" cstate="print"/>
          <a:srcRect/>
          <a:stretch>
            <a:fillRect/>
          </a:stretch>
        </p:blipFill>
        <p:spPr bwMode="auto">
          <a:xfrm>
            <a:off x="0" y="322263"/>
            <a:ext cx="9144000" cy="6154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p:cNvPicPr>
            <a:picLocks noChangeAspect="1" noChangeArrowheads="1"/>
          </p:cNvPicPr>
          <p:nvPr/>
        </p:nvPicPr>
        <p:blipFill>
          <a:blip r:embed="rId2" cstate="print"/>
          <a:srcRect/>
          <a:stretch>
            <a:fillRect/>
          </a:stretch>
        </p:blipFill>
        <p:spPr bwMode="auto">
          <a:xfrm>
            <a:off x="381000" y="228600"/>
            <a:ext cx="8382000" cy="628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p:cNvPicPr>
            <a:picLocks noChangeAspect="1" noChangeArrowheads="1"/>
          </p:cNvPicPr>
          <p:nvPr/>
        </p:nvPicPr>
        <p:blipFill>
          <a:blip r:embed="rId2" cstate="print"/>
          <a:srcRect/>
          <a:stretch>
            <a:fillRect/>
          </a:stretch>
        </p:blipFill>
        <p:spPr bwMode="auto">
          <a:xfrm>
            <a:off x="0" y="0"/>
            <a:ext cx="9144000" cy="231933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p:cNvPicPr>
            <a:picLocks noChangeAspect="1" noChangeArrowheads="1"/>
          </p:cNvPicPr>
          <p:nvPr/>
        </p:nvPicPr>
        <p:blipFill>
          <a:blip r:embed="rId2" cstate="print"/>
          <a:srcRect/>
          <a:stretch>
            <a:fillRect/>
          </a:stretch>
        </p:blipFill>
        <p:spPr bwMode="auto">
          <a:xfrm>
            <a:off x="0" y="0"/>
            <a:ext cx="4876800" cy="1095375"/>
          </a:xfrm>
          <a:prstGeom prst="rect">
            <a:avLst/>
          </a:prstGeom>
          <a:noFill/>
          <a:ln w="9525">
            <a:noFill/>
            <a:miter lim="800000"/>
            <a:headEnd/>
            <a:tailEnd/>
          </a:ln>
        </p:spPr>
      </p:pic>
      <p:pic>
        <p:nvPicPr>
          <p:cNvPr id="67586" name="Picture 5"/>
          <p:cNvPicPr>
            <a:picLocks noChangeAspect="1" noChangeArrowheads="1"/>
          </p:cNvPicPr>
          <p:nvPr/>
        </p:nvPicPr>
        <p:blipFill>
          <a:blip r:embed="rId3" cstate="print"/>
          <a:srcRect/>
          <a:stretch>
            <a:fillRect/>
          </a:stretch>
        </p:blipFill>
        <p:spPr bwMode="auto">
          <a:xfrm>
            <a:off x="533400" y="838200"/>
            <a:ext cx="8305800" cy="545147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4"/>
          <p:cNvPicPr>
            <a:picLocks noChangeAspect="1" noChangeArrowheads="1"/>
          </p:cNvPicPr>
          <p:nvPr/>
        </p:nvPicPr>
        <p:blipFill>
          <a:blip r:embed="rId2" cstate="print"/>
          <a:srcRect/>
          <a:stretch>
            <a:fillRect/>
          </a:stretch>
        </p:blipFill>
        <p:spPr bwMode="auto">
          <a:xfrm>
            <a:off x="228600" y="533400"/>
            <a:ext cx="8839200" cy="563562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4"/>
          <p:cNvSpPr>
            <a:spLocks noChangeArrowheads="1"/>
          </p:cNvSpPr>
          <p:nvPr/>
        </p:nvSpPr>
        <p:spPr bwMode="auto">
          <a:xfrm>
            <a:off x="1122363" y="1692275"/>
            <a:ext cx="6473825" cy="0"/>
          </a:xfrm>
          <a:prstGeom prst="rect">
            <a:avLst/>
          </a:prstGeom>
          <a:solidFill>
            <a:srgbClr val="FFFFFF"/>
          </a:solidFill>
          <a:ln w="9525">
            <a:noFill/>
            <a:miter lim="800000"/>
            <a:headEnd/>
            <a:tailEnd/>
          </a:ln>
        </p:spPr>
        <p:txBody>
          <a:bodyPr wrap="none" anchor="ctr">
            <a:spAutoFit/>
          </a:bodyPr>
          <a:lstStyle/>
          <a:p>
            <a:endParaRPr lang="en-US"/>
          </a:p>
        </p:txBody>
      </p:sp>
      <p:graphicFrame>
        <p:nvGraphicFramePr>
          <p:cNvPr id="49271" name="Group 119"/>
          <p:cNvGraphicFramePr>
            <a:graphicFrameLocks noGrp="1"/>
          </p:cNvGraphicFramePr>
          <p:nvPr/>
        </p:nvGraphicFramePr>
        <p:xfrm>
          <a:off x="0" y="-168275"/>
          <a:ext cx="9144000" cy="6341113"/>
        </p:xfrm>
        <a:graphic>
          <a:graphicData uri="http://schemas.openxmlformats.org/drawingml/2006/table">
            <a:tbl>
              <a:tblPr/>
              <a:tblGrid>
                <a:gridCol w="1301750"/>
                <a:gridCol w="3921125"/>
                <a:gridCol w="3921125"/>
              </a:tblGrid>
              <a:tr h="6678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ooper Black" pitchFamily="18" charset="0"/>
                          <a:ea typeface="Times New Roman" pitchFamily="18" charset="0"/>
                          <a:cs typeface="Arial" charset="0"/>
                        </a:rPr>
                        <a:t>R-Selected</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ooper Black" pitchFamily="18" charset="0"/>
                          <a:ea typeface="Times New Roman" pitchFamily="18" charset="0"/>
                          <a:cs typeface="Arial" charset="0"/>
                        </a:rPr>
                        <a:t>K-Selected</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1346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Hints That Help</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1346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Offspring #</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1346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Parental Care</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1346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Examples</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1346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Trade-Off</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l="8365" t="27885" r="6972"/>
          <a:stretch>
            <a:fillRect/>
          </a:stretch>
        </p:blipFill>
        <p:spPr bwMode="auto">
          <a:xfrm>
            <a:off x="619125" y="2881313"/>
            <a:ext cx="3487738" cy="3878262"/>
          </a:xfrm>
          <a:prstGeom prst="rect">
            <a:avLst/>
          </a:prstGeom>
          <a:noFill/>
          <a:ln w="9525">
            <a:noFill/>
            <a:miter lim="800000"/>
            <a:headEnd/>
            <a:tailEnd/>
          </a:ln>
        </p:spPr>
      </p:pic>
      <p:sp>
        <p:nvSpPr>
          <p:cNvPr id="70658" name="Rectangle 3"/>
          <p:cNvSpPr>
            <a:spLocks noGrp="1" noChangeArrowheads="1"/>
          </p:cNvSpPr>
          <p:nvPr>
            <p:ph type="title"/>
          </p:nvPr>
        </p:nvSpPr>
        <p:spPr>
          <a:xfrm>
            <a:off x="228600" y="274638"/>
            <a:ext cx="4343400" cy="1143000"/>
          </a:xfrm>
        </p:spPr>
        <p:txBody>
          <a:bodyPr/>
          <a:lstStyle/>
          <a:p>
            <a:pPr eaLnBrk="1" hangingPunct="1"/>
            <a:r>
              <a:rPr lang="en-US" b="1" smtClean="0"/>
              <a:t>TRADE OFFS</a:t>
            </a:r>
          </a:p>
        </p:txBody>
      </p:sp>
      <p:sp>
        <p:nvSpPr>
          <p:cNvPr id="67588" name="Rectangle 4"/>
          <p:cNvSpPr>
            <a:spLocks noGrp="1" noChangeArrowheads="1"/>
          </p:cNvSpPr>
          <p:nvPr>
            <p:ph type="body" idx="1"/>
          </p:nvPr>
        </p:nvSpPr>
        <p:spPr>
          <a:xfrm>
            <a:off x="203200" y="1219200"/>
            <a:ext cx="4371975" cy="1435100"/>
          </a:xfrm>
          <a:solidFill>
            <a:srgbClr val="FFCC18"/>
          </a:solidFill>
          <a:effectLst>
            <a:outerShdw dist="35921" dir="2700000" algn="ctr" rotWithShape="0">
              <a:srgbClr val="000000"/>
            </a:outerShdw>
          </a:effectLst>
        </p:spPr>
        <p:txBody>
          <a:bodyPr/>
          <a:lstStyle/>
          <a:p>
            <a:pPr marL="0" indent="0" algn="ctr" eaLnBrk="1" hangingPunct="1">
              <a:buFontTx/>
              <a:buNone/>
              <a:defRPr/>
            </a:pPr>
            <a:r>
              <a:rPr lang="en-US" sz="2500"/>
              <a:t>Number &amp; size of offspring</a:t>
            </a:r>
          </a:p>
          <a:p>
            <a:pPr marL="0" indent="0" algn="ctr" eaLnBrk="1" hangingPunct="1">
              <a:buFontTx/>
              <a:buNone/>
              <a:defRPr/>
            </a:pPr>
            <a:r>
              <a:rPr lang="en-US" sz="2500"/>
              <a:t>vs.</a:t>
            </a:r>
          </a:p>
          <a:p>
            <a:pPr marL="0" indent="0" algn="ctr" eaLnBrk="1" hangingPunct="1">
              <a:buFontTx/>
              <a:buNone/>
              <a:defRPr/>
            </a:pPr>
            <a:r>
              <a:rPr lang="en-US" sz="2500"/>
              <a:t>Survival of offspring or parent</a:t>
            </a:r>
          </a:p>
        </p:txBody>
      </p:sp>
      <p:pic>
        <p:nvPicPr>
          <p:cNvPr id="70660" name="Picture 5" descr="52_08SeedCropSize_LP"/>
          <p:cNvPicPr>
            <a:picLocks noChangeAspect="1" noChangeArrowheads="1"/>
          </p:cNvPicPr>
          <p:nvPr/>
        </p:nvPicPr>
        <p:blipFill>
          <a:blip r:embed="rId4" cstate="print"/>
          <a:srcRect/>
          <a:stretch>
            <a:fillRect/>
          </a:stretch>
        </p:blipFill>
        <p:spPr bwMode="auto">
          <a:xfrm>
            <a:off x="4757738" y="0"/>
            <a:ext cx="4217987" cy="6777038"/>
          </a:xfrm>
          <a:prstGeom prst="rect">
            <a:avLst/>
          </a:prstGeom>
          <a:noFill/>
          <a:ln w="9525">
            <a:noFill/>
            <a:miter lim="800000"/>
            <a:headEnd/>
            <a:tailEnd/>
          </a:ln>
        </p:spPr>
      </p:pic>
      <p:sp>
        <p:nvSpPr>
          <p:cNvPr id="70661" name="Rectangle 6"/>
          <p:cNvSpPr>
            <a:spLocks noChangeArrowheads="1"/>
          </p:cNvSpPr>
          <p:nvPr/>
        </p:nvSpPr>
        <p:spPr bwMode="auto">
          <a:xfrm>
            <a:off x="7646988" y="2438400"/>
            <a:ext cx="1384300" cy="396875"/>
          </a:xfrm>
          <a:prstGeom prst="rect">
            <a:avLst/>
          </a:prstGeom>
          <a:noFill/>
          <a:ln w="9525">
            <a:noFill/>
            <a:miter lim="800000"/>
            <a:headEnd/>
            <a:tailEnd/>
          </a:ln>
        </p:spPr>
        <p:txBody>
          <a:bodyPr wrap="none" anchor="ctr">
            <a:spAutoFit/>
          </a:bodyPr>
          <a:lstStyle/>
          <a:p>
            <a:pPr algn="r" eaLnBrk="0" hangingPunct="0"/>
            <a:r>
              <a:rPr lang="en-US" sz="2000" b="1">
                <a:solidFill>
                  <a:schemeClr val="bg1"/>
                </a:solidFill>
              </a:rPr>
              <a:t>r-selected</a:t>
            </a:r>
          </a:p>
        </p:txBody>
      </p:sp>
      <p:sp>
        <p:nvSpPr>
          <p:cNvPr id="70662" name="Rectangle 7"/>
          <p:cNvSpPr>
            <a:spLocks noChangeArrowheads="1"/>
          </p:cNvSpPr>
          <p:nvPr/>
        </p:nvSpPr>
        <p:spPr bwMode="auto">
          <a:xfrm>
            <a:off x="7531100" y="5637213"/>
            <a:ext cx="1468438" cy="396875"/>
          </a:xfrm>
          <a:prstGeom prst="rect">
            <a:avLst/>
          </a:prstGeom>
          <a:solidFill>
            <a:srgbClr val="000000">
              <a:alpha val="50195"/>
            </a:srgbClr>
          </a:solidFill>
          <a:ln w="9525">
            <a:noFill/>
            <a:miter lim="800000"/>
            <a:headEnd/>
            <a:tailEnd/>
          </a:ln>
        </p:spPr>
        <p:txBody>
          <a:bodyPr wrap="none" anchor="ctr">
            <a:spAutoFit/>
          </a:bodyPr>
          <a:lstStyle/>
          <a:p>
            <a:pPr algn="r" eaLnBrk="0" hangingPunct="0"/>
            <a:r>
              <a:rPr lang="en-US" sz="2000" b="1">
                <a:solidFill>
                  <a:schemeClr val="bg1"/>
                </a:solidFill>
              </a:rPr>
              <a:t>K-selected</a:t>
            </a:r>
          </a:p>
        </p:txBody>
      </p:sp>
      <p:sp>
        <p:nvSpPr>
          <p:cNvPr id="70663" name="Rectangle 8" descr="Rectangle: Click to edit Master text styles&#10;Second level&#10;Third level&#10;Fourth level&#10;Fifth level"/>
          <p:cNvSpPr>
            <a:spLocks noChangeArrowheads="1"/>
          </p:cNvSpPr>
          <p:nvPr/>
        </p:nvSpPr>
        <p:spPr bwMode="auto">
          <a:xfrm>
            <a:off x="144463" y="6081713"/>
            <a:ext cx="4371975" cy="623887"/>
          </a:xfrm>
          <a:prstGeom prst="rect">
            <a:avLst/>
          </a:prstGeom>
          <a:solidFill>
            <a:schemeClr val="bg1"/>
          </a:solidFill>
          <a:ln w="9525">
            <a:noFill/>
            <a:miter lim="800000"/>
            <a:headEnd/>
            <a:tailEnd/>
          </a:ln>
        </p:spPr>
        <p:txBody>
          <a:bodyPr lIns="0" tIns="0" rIns="0" bIns="0"/>
          <a:lstStyle/>
          <a:p>
            <a:pPr algn="ctr">
              <a:spcBef>
                <a:spcPct val="20000"/>
              </a:spcBef>
            </a:pPr>
            <a:r>
              <a:rPr lang="en-US" sz="2200">
                <a:solidFill>
                  <a:srgbClr val="000000"/>
                </a:solidFill>
              </a:rPr>
              <a:t>“Of course, long before you mature, most of you will be eaten.”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5"/>
          <p:cNvPicPr>
            <a:picLocks noChangeAspect="1" noChangeArrowheads="1"/>
          </p:cNvPicPr>
          <p:nvPr/>
        </p:nvPicPr>
        <p:blipFill>
          <a:blip r:embed="rId2" cstate="print"/>
          <a:srcRect/>
          <a:stretch>
            <a:fillRect/>
          </a:stretch>
        </p:blipFill>
        <p:spPr bwMode="auto">
          <a:xfrm>
            <a:off x="0" y="685800"/>
            <a:ext cx="9144000" cy="2286000"/>
          </a:xfrm>
          <a:prstGeom prst="rect">
            <a:avLst/>
          </a:prstGeom>
          <a:noFill/>
          <a:ln w="9525">
            <a:noFill/>
            <a:miter lim="800000"/>
            <a:headEnd/>
            <a:tailEnd/>
          </a:ln>
        </p:spPr>
      </p:pic>
      <p:sp>
        <p:nvSpPr>
          <p:cNvPr id="72706" name="WordArt 4"/>
          <p:cNvSpPr>
            <a:spLocks noChangeArrowheads="1" noChangeShapeType="1" noTextEdit="1"/>
          </p:cNvSpPr>
          <p:nvPr/>
        </p:nvSpPr>
        <p:spPr bwMode="auto">
          <a:xfrm>
            <a:off x="304800" y="381000"/>
            <a:ext cx="4762500" cy="533400"/>
          </a:xfrm>
          <a:prstGeom prst="rect">
            <a:avLst/>
          </a:prstGeom>
        </p:spPr>
        <p:txBody>
          <a:bodyPr wrap="none" fromWordArt="1">
            <a:prstTxWarp prst="textPlain">
              <a:avLst>
                <a:gd name="adj" fmla="val 50000"/>
              </a:avLst>
            </a:prstTxWarp>
          </a:bodyPr>
          <a:lstStyle/>
          <a:p>
            <a:pPr algn="ctr"/>
            <a:r>
              <a:rPr lang="en-US" sz="2400" kern="10">
                <a:ln w="25400">
                  <a:solidFill>
                    <a:srgbClr val="000000"/>
                  </a:solidFill>
                  <a:round/>
                  <a:headEnd/>
                  <a:tailEnd/>
                </a:ln>
                <a:solidFill>
                  <a:srgbClr val="FFFF00"/>
                </a:solidFill>
                <a:latin typeface="Cooper Black"/>
              </a:rPr>
              <a:t>Community Ecology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52400" y="609600"/>
            <a:ext cx="6553200" cy="641350"/>
          </a:xfrm>
          <a:prstGeom prst="rect">
            <a:avLst/>
          </a:prstGeom>
          <a:noFill/>
          <a:ln w="9525">
            <a:noFill/>
            <a:miter lim="800000"/>
            <a:headEnd/>
            <a:tailEnd/>
          </a:ln>
        </p:spPr>
        <p:txBody>
          <a:bodyPr>
            <a:spAutoFit/>
          </a:bodyPr>
          <a:lstStyle/>
          <a:p>
            <a:pPr>
              <a:spcBef>
                <a:spcPct val="50000"/>
              </a:spcBef>
            </a:pPr>
            <a:r>
              <a:rPr lang="en-US" sz="3600" b="1">
                <a:latin typeface="Times New Roman" pitchFamily="18" charset="0"/>
              </a:rPr>
              <a:t>1.) </a:t>
            </a:r>
            <a:r>
              <a:rPr lang="en-US" sz="3600" b="1" u="sng">
                <a:latin typeface="Times New Roman" pitchFamily="18" charset="0"/>
              </a:rPr>
              <a:t>________________________</a:t>
            </a:r>
            <a:endParaRPr lang="en-US" sz="3600" b="1">
              <a:latin typeface="Times New Roman" pitchFamily="18" charset="0"/>
            </a:endParaRPr>
          </a:p>
        </p:txBody>
      </p:sp>
      <p:pic>
        <p:nvPicPr>
          <p:cNvPr id="51203" name="Picture 3"/>
          <p:cNvPicPr>
            <a:picLocks noChangeAspect="1" noChangeArrowheads="1"/>
          </p:cNvPicPr>
          <p:nvPr/>
        </p:nvPicPr>
        <p:blipFill>
          <a:blip r:embed="rId2" cstate="print"/>
          <a:srcRect/>
          <a:stretch>
            <a:fillRect/>
          </a:stretch>
        </p:blipFill>
        <p:spPr bwMode="auto">
          <a:xfrm>
            <a:off x="2743200" y="2057400"/>
            <a:ext cx="6400800" cy="4800600"/>
          </a:xfrm>
          <a:prstGeom prst="rect">
            <a:avLst/>
          </a:prstGeom>
          <a:noFill/>
          <a:ln w="9525">
            <a:noFill/>
            <a:miter lim="800000"/>
            <a:headEnd/>
            <a:tailEnd/>
          </a:ln>
        </p:spPr>
      </p:pic>
      <p:sp>
        <p:nvSpPr>
          <p:cNvPr id="73731" name="AutoShape 2" descr="http://www.michaelfairchild.com/wildlife/images/White-Rhino-&amp;-oxpecker.jpg"/>
          <p:cNvSpPr>
            <a:spLocks noChangeAspect="1" noChangeArrowheads="1"/>
          </p:cNvSpPr>
          <p:nvPr/>
        </p:nvSpPr>
        <p:spPr bwMode="auto">
          <a:xfrm>
            <a:off x="155575" y="-1989138"/>
            <a:ext cx="6172200" cy="4143376"/>
          </a:xfrm>
          <a:prstGeom prst="rect">
            <a:avLst/>
          </a:prstGeom>
          <a:noFill/>
          <a:ln w="9525">
            <a:noFill/>
            <a:miter lim="800000"/>
            <a:headEnd/>
            <a:tailEnd/>
          </a:ln>
        </p:spPr>
        <p:txBody>
          <a:bodyPr/>
          <a:lstStyle/>
          <a:p>
            <a:endParaRPr lang="en-US"/>
          </a:p>
        </p:txBody>
      </p:sp>
      <p:sp>
        <p:nvSpPr>
          <p:cNvPr id="73732" name="AutoShape 4" descr="http://www.michaelfairchild.com/wildlife/images/White-Rhino-&amp;-oxpecker.jpg"/>
          <p:cNvSpPr>
            <a:spLocks noChangeAspect="1" noChangeArrowheads="1"/>
          </p:cNvSpPr>
          <p:nvPr/>
        </p:nvSpPr>
        <p:spPr bwMode="auto">
          <a:xfrm>
            <a:off x="155575" y="-1989138"/>
            <a:ext cx="6172200" cy="4143376"/>
          </a:xfrm>
          <a:prstGeom prst="rect">
            <a:avLst/>
          </a:prstGeom>
          <a:noFill/>
          <a:ln w="9525">
            <a:noFill/>
            <a:miter lim="800000"/>
            <a:headEnd/>
            <a:tailEnd/>
          </a:ln>
        </p:spPr>
        <p:txBody>
          <a:bodyPr/>
          <a:lstStyle/>
          <a:p>
            <a:endParaRPr lang="en-US"/>
          </a:p>
        </p:txBody>
      </p:sp>
      <p:sp>
        <p:nvSpPr>
          <p:cNvPr id="73733" name="AutoShape 6" descr="http://www.michaelfairchild.com/wildlife/images/White-Rhino-&amp;-oxpecker.jpg"/>
          <p:cNvSpPr>
            <a:spLocks noChangeAspect="1" noChangeArrowheads="1"/>
          </p:cNvSpPr>
          <p:nvPr/>
        </p:nvSpPr>
        <p:spPr bwMode="auto">
          <a:xfrm>
            <a:off x="155575" y="-1989138"/>
            <a:ext cx="6172200" cy="4143376"/>
          </a:xfrm>
          <a:prstGeom prst="rect">
            <a:avLst/>
          </a:prstGeom>
          <a:noFill/>
          <a:ln w="9525">
            <a:noFill/>
            <a:miter lim="800000"/>
            <a:headEnd/>
            <a:tailEnd/>
          </a:ln>
        </p:spPr>
        <p:txBody>
          <a:bodyPr/>
          <a:lstStyle/>
          <a:p>
            <a:endParaRPr lang="en-US"/>
          </a:p>
        </p:txBody>
      </p:sp>
      <p:pic>
        <p:nvPicPr>
          <p:cNvPr id="157706" name="Picture 10" descr="http://www.realbirder.com/Kenya/WhiteRhino.jpg"/>
          <p:cNvPicPr>
            <a:picLocks noChangeAspect="1" noChangeArrowheads="1"/>
          </p:cNvPicPr>
          <p:nvPr/>
        </p:nvPicPr>
        <p:blipFill>
          <a:blip r:embed="rId3" cstate="print"/>
          <a:srcRect/>
          <a:stretch>
            <a:fillRect/>
          </a:stretch>
        </p:blipFill>
        <p:spPr bwMode="auto">
          <a:xfrm>
            <a:off x="0" y="2032000"/>
            <a:ext cx="7086600" cy="482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1202"/>
                                        </p:tgtEl>
                                        <p:attrNameLst>
                                          <p:attrName>style.visibility</p:attrName>
                                        </p:attrNameLst>
                                      </p:cBhvr>
                                      <p:to>
                                        <p:strVal val="visible"/>
                                      </p:to>
                                    </p:set>
                                    <p:anim calcmode="lin" valueType="num">
                                      <p:cBhvr additive="base">
                                        <p:cTn id="12" dur="500" fill="hold"/>
                                        <p:tgtEl>
                                          <p:spTgt spid="51202"/>
                                        </p:tgtEl>
                                        <p:attrNameLst>
                                          <p:attrName>ppt_x</p:attrName>
                                        </p:attrNameLst>
                                      </p:cBhvr>
                                      <p:tavLst>
                                        <p:tav tm="0">
                                          <p:val>
                                            <p:strVal val="0-#ppt_w/2"/>
                                          </p:val>
                                        </p:tav>
                                        <p:tav tm="100000">
                                          <p:val>
                                            <p:strVal val="#ppt_x"/>
                                          </p:val>
                                        </p:tav>
                                      </p:tavLst>
                                    </p:anim>
                                    <p:anim calcmode="lin" valueType="num">
                                      <p:cBhvr additive="base">
                                        <p:cTn id="13" dur="500" fill="hold"/>
                                        <p:tgtEl>
                                          <p:spTgt spid="5120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57706"/>
                                        </p:tgtEl>
                                        <p:attrNameLst>
                                          <p:attrName>style.visibility</p:attrName>
                                        </p:attrNameLst>
                                      </p:cBhvr>
                                      <p:to>
                                        <p:strVal val="visible"/>
                                      </p:to>
                                    </p:set>
                                    <p:animEffect transition="in" filter="checkerboard(across)">
                                      <p:cBhvr>
                                        <p:cTn id="18" dur="500"/>
                                        <p:tgtEl>
                                          <p:spTgt spid="157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8" descr="http://m5.i.pbase.com/o6/39/403439/1/128818155.DO8wBork.RhinoandOxpecker.jpg"/>
          <p:cNvPicPr>
            <a:picLocks noChangeAspect="1" noChangeArrowheads="1"/>
          </p:cNvPicPr>
          <p:nvPr/>
        </p:nvPicPr>
        <p:blipFill>
          <a:blip r:embed="rId2" cstate="print"/>
          <a:srcRect/>
          <a:stretch>
            <a:fillRect/>
          </a:stretch>
        </p:blipFill>
        <p:spPr bwMode="auto">
          <a:xfrm>
            <a:off x="0" y="228600"/>
            <a:ext cx="9142413"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p:cNvPicPr>
            <a:picLocks noChangeAspect="1" noChangeArrowheads="1"/>
          </p:cNvPicPr>
          <p:nvPr/>
        </p:nvPicPr>
        <p:blipFill>
          <a:blip r:embed="rId2" cstate="print"/>
          <a:srcRect/>
          <a:stretch>
            <a:fillRect/>
          </a:stretch>
        </p:blipFill>
        <p:spPr bwMode="auto">
          <a:xfrm>
            <a:off x="0" y="584200"/>
            <a:ext cx="9144000" cy="1625600"/>
          </a:xfrm>
          <a:prstGeom prst="rect">
            <a:avLst/>
          </a:prstGeom>
          <a:noFill/>
          <a:ln w="9525">
            <a:noFill/>
            <a:miter lim="800000"/>
            <a:headEnd/>
            <a:tailEnd/>
          </a:ln>
        </p:spPr>
      </p:pic>
      <p:pic>
        <p:nvPicPr>
          <p:cNvPr id="7173" name="Picture 5"/>
          <p:cNvPicPr>
            <a:picLocks noChangeAspect="1" noChangeArrowheads="1"/>
          </p:cNvPicPr>
          <p:nvPr/>
        </p:nvPicPr>
        <p:blipFill>
          <a:blip r:embed="rId3" cstate="print"/>
          <a:srcRect/>
          <a:stretch>
            <a:fillRect/>
          </a:stretch>
        </p:blipFill>
        <p:spPr bwMode="auto">
          <a:xfrm>
            <a:off x="1447800" y="2271713"/>
            <a:ext cx="6781800" cy="4338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checkerboard(across)">
                                      <p:cBhvr>
                                        <p:cTn id="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2" cstate="print"/>
          <a:srcRect/>
          <a:stretch>
            <a:fillRect/>
          </a:stretch>
        </p:blipFill>
        <p:spPr bwMode="auto">
          <a:xfrm>
            <a:off x="0" y="0"/>
            <a:ext cx="5019675" cy="6858000"/>
          </a:xfrm>
          <a:prstGeom prst="rect">
            <a:avLst/>
          </a:prstGeom>
          <a:noFill/>
          <a:ln w="9525">
            <a:noFill/>
            <a:miter lim="800000"/>
            <a:headEnd/>
            <a:tailEnd/>
          </a:ln>
        </p:spPr>
      </p:pic>
      <p:sp>
        <p:nvSpPr>
          <p:cNvPr id="75778" name="Rectangle 3"/>
          <p:cNvSpPr>
            <a:spLocks noChangeArrowheads="1"/>
          </p:cNvSpPr>
          <p:nvPr/>
        </p:nvSpPr>
        <p:spPr bwMode="auto">
          <a:xfrm>
            <a:off x="5257800" y="304800"/>
            <a:ext cx="3810000" cy="2041525"/>
          </a:xfrm>
          <a:prstGeom prst="rect">
            <a:avLst/>
          </a:prstGeom>
          <a:noFill/>
          <a:ln w="9525">
            <a:noFill/>
            <a:miter lim="800000"/>
            <a:headEnd/>
            <a:tailEnd/>
          </a:ln>
        </p:spPr>
        <p:txBody>
          <a:bodyPr>
            <a:spAutoFit/>
          </a:bodyPr>
          <a:lstStyle/>
          <a:p>
            <a:pPr eaLnBrk="0" hangingPunct="0"/>
            <a:r>
              <a:rPr lang="en-US" sz="3200">
                <a:latin typeface="Times" pitchFamily="18" charset="0"/>
              </a:rPr>
              <a:t>Prawn (shrimp-like animal) removes parasites from a moray eel.</a:t>
            </a:r>
          </a:p>
        </p:txBody>
      </p:sp>
      <p:sp>
        <p:nvSpPr>
          <p:cNvPr id="75779" name="Rectangle 4"/>
          <p:cNvSpPr>
            <a:spLocks noChangeArrowheads="1"/>
          </p:cNvSpPr>
          <p:nvPr/>
        </p:nvSpPr>
        <p:spPr bwMode="auto">
          <a:xfrm>
            <a:off x="5257800" y="2590800"/>
            <a:ext cx="3505200" cy="1066800"/>
          </a:xfrm>
          <a:prstGeom prst="rect">
            <a:avLst/>
          </a:prstGeom>
          <a:noFill/>
          <a:ln w="9525">
            <a:noFill/>
            <a:miter lim="800000"/>
            <a:headEnd/>
            <a:tailEnd/>
          </a:ln>
        </p:spPr>
        <p:txBody>
          <a:bodyPr>
            <a:spAutoFit/>
          </a:bodyPr>
          <a:lstStyle/>
          <a:p>
            <a:pPr eaLnBrk="0" hangingPunct="0"/>
            <a:r>
              <a:rPr lang="en-US" sz="3200">
                <a:latin typeface="Times" pitchFamily="18" charset="0"/>
              </a:rPr>
              <a:t>Eel does not eat prawn.</a:t>
            </a:r>
          </a:p>
        </p:txBody>
      </p:sp>
      <p:sp>
        <p:nvSpPr>
          <p:cNvPr id="52229" name="Rectangle 5"/>
          <p:cNvSpPr>
            <a:spLocks noChangeArrowheads="1"/>
          </p:cNvSpPr>
          <p:nvPr/>
        </p:nvSpPr>
        <p:spPr bwMode="auto">
          <a:xfrm>
            <a:off x="5257800" y="3733800"/>
            <a:ext cx="3886200" cy="1554163"/>
          </a:xfrm>
          <a:prstGeom prst="rect">
            <a:avLst/>
          </a:prstGeom>
          <a:noFill/>
          <a:ln w="9525">
            <a:noFill/>
            <a:miter lim="800000"/>
            <a:headEnd/>
            <a:tailEnd/>
          </a:ln>
        </p:spPr>
        <p:txBody>
          <a:bodyPr>
            <a:spAutoFit/>
          </a:bodyPr>
          <a:lstStyle/>
          <a:p>
            <a:pPr eaLnBrk="0" hangingPunct="0"/>
            <a:r>
              <a:rPr lang="en-US" sz="3200">
                <a:latin typeface="Times" pitchFamily="18" charset="0"/>
              </a:rPr>
              <a:t>Eel has parasites removed and prawn gets food.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 calcmode="lin" valueType="num">
                                      <p:cBhvr additive="base">
                                        <p:cTn id="7" dur="500" fill="hold"/>
                                        <p:tgtEl>
                                          <p:spTgt spid="52229"/>
                                        </p:tgtEl>
                                        <p:attrNameLst>
                                          <p:attrName>ppt_x</p:attrName>
                                        </p:attrNameLst>
                                      </p:cBhvr>
                                      <p:tavLst>
                                        <p:tav tm="0">
                                          <p:val>
                                            <p:strVal val="#ppt_x"/>
                                          </p:val>
                                        </p:tav>
                                        <p:tav tm="100000">
                                          <p:val>
                                            <p:strVal val="#ppt_x"/>
                                          </p:val>
                                        </p:tav>
                                      </p:tavLst>
                                    </p:anim>
                                    <p:anim calcmode="lin" valueType="num">
                                      <p:cBhvr additive="base">
                                        <p:cTn id="8" dur="500" fill="hold"/>
                                        <p:tgtEl>
                                          <p:spTgt spid="52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2" cstate="print"/>
          <a:srcRect/>
          <a:stretch>
            <a:fillRect/>
          </a:stretch>
        </p:blipFill>
        <p:spPr bwMode="auto">
          <a:xfrm>
            <a:off x="1371600" y="309563"/>
            <a:ext cx="6400800" cy="6319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cleanershark_lg"/>
          <p:cNvPicPr>
            <a:picLocks noChangeAspect="1" noChangeArrowheads="1"/>
          </p:cNvPicPr>
          <p:nvPr/>
        </p:nvPicPr>
        <p:blipFill>
          <a:blip r:embed="rId2" cstate="print"/>
          <a:srcRect/>
          <a:stretch>
            <a:fillRect/>
          </a:stretch>
        </p:blipFill>
        <p:spPr bwMode="auto">
          <a:xfrm>
            <a:off x="228600" y="609600"/>
            <a:ext cx="8686800" cy="5475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2" cstate="print"/>
          <a:srcRect/>
          <a:stretch>
            <a:fillRect/>
          </a:stretch>
        </p:blipFill>
        <p:spPr bwMode="auto">
          <a:xfrm>
            <a:off x="609600" y="685800"/>
            <a:ext cx="8001000" cy="533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2" cstate="print"/>
          <a:srcRect/>
          <a:stretch>
            <a:fillRect/>
          </a:stretch>
        </p:blipFill>
        <p:spPr bwMode="auto">
          <a:xfrm>
            <a:off x="381000" y="533400"/>
            <a:ext cx="8305800" cy="5770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a:blip r:embed="rId2" cstate="print"/>
          <a:srcRect/>
          <a:stretch>
            <a:fillRect/>
          </a:stretch>
        </p:blipFill>
        <p:spPr bwMode="auto">
          <a:xfrm>
            <a:off x="2701925" y="2362200"/>
            <a:ext cx="4156075" cy="4191000"/>
          </a:xfrm>
          <a:prstGeom prst="rect">
            <a:avLst/>
          </a:prstGeom>
          <a:noFill/>
          <a:ln w="9525">
            <a:noFill/>
            <a:miter lim="800000"/>
            <a:headEnd/>
            <a:tailEnd/>
          </a:ln>
        </p:spPr>
      </p:pic>
      <p:sp>
        <p:nvSpPr>
          <p:cNvPr id="57348" name="Text Box 4"/>
          <p:cNvSpPr txBox="1">
            <a:spLocks noChangeArrowheads="1"/>
          </p:cNvSpPr>
          <p:nvPr/>
        </p:nvSpPr>
        <p:spPr bwMode="auto">
          <a:xfrm>
            <a:off x="152400" y="273050"/>
            <a:ext cx="6553200" cy="641350"/>
          </a:xfrm>
          <a:prstGeom prst="rect">
            <a:avLst/>
          </a:prstGeom>
          <a:noFill/>
          <a:ln w="9525">
            <a:noFill/>
            <a:miter lim="800000"/>
            <a:headEnd/>
            <a:tailEnd/>
          </a:ln>
        </p:spPr>
        <p:txBody>
          <a:bodyPr>
            <a:spAutoFit/>
          </a:bodyPr>
          <a:lstStyle/>
          <a:p>
            <a:pPr>
              <a:spcBef>
                <a:spcPct val="50000"/>
              </a:spcBef>
            </a:pPr>
            <a:r>
              <a:rPr lang="en-US" sz="3600" b="1">
                <a:latin typeface="Times New Roman" pitchFamily="18" charset="0"/>
              </a:rPr>
              <a:t>2.) </a:t>
            </a:r>
            <a:r>
              <a:rPr lang="en-US" sz="3600" b="1" u="sng">
                <a:latin typeface="Times New Roman" pitchFamily="18" charset="0"/>
              </a:rPr>
              <a:t>________________________</a:t>
            </a:r>
            <a:endParaRPr lang="en-US" sz="3600" b="1">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blinds(horizontal)">
                                      <p:cBhvr>
                                        <p:cTn id="7" dur="500"/>
                                        <p:tgtEl>
                                          <p:spTgt spid="573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7348"/>
                                        </p:tgtEl>
                                        <p:attrNameLst>
                                          <p:attrName>style.visibility</p:attrName>
                                        </p:attrNameLst>
                                      </p:cBhvr>
                                      <p:to>
                                        <p:strVal val="visible"/>
                                      </p:to>
                                    </p:set>
                                    <p:anim calcmode="lin" valueType="num">
                                      <p:cBhvr additive="base">
                                        <p:cTn id="12" dur="500" fill="hold"/>
                                        <p:tgtEl>
                                          <p:spTgt spid="57348"/>
                                        </p:tgtEl>
                                        <p:attrNameLst>
                                          <p:attrName>ppt_x</p:attrName>
                                        </p:attrNameLst>
                                      </p:cBhvr>
                                      <p:tavLst>
                                        <p:tav tm="0">
                                          <p:val>
                                            <p:strVal val="0-#ppt_w/2"/>
                                          </p:val>
                                        </p:tav>
                                        <p:tav tm="100000">
                                          <p:val>
                                            <p:strVal val="#ppt_x"/>
                                          </p:val>
                                        </p:tav>
                                      </p:tavLst>
                                    </p:anim>
                                    <p:anim calcmode="lin" valueType="num">
                                      <p:cBhvr additive="base">
                                        <p:cTn id="13" dur="500" fill="hold"/>
                                        <p:tgtEl>
                                          <p:spTgt spid="573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3543300" y="2209800"/>
            <a:ext cx="5524500" cy="4572000"/>
          </a:xfrm>
          <a:prstGeom prst="rect">
            <a:avLst/>
          </a:prstGeom>
          <a:noFill/>
          <a:ln w="9525">
            <a:noFill/>
            <a:miter lim="800000"/>
            <a:headEnd/>
            <a:tailEnd/>
          </a:ln>
        </p:spPr>
      </p:pic>
      <p:pic>
        <p:nvPicPr>
          <p:cNvPr id="81922" name="Picture 3"/>
          <p:cNvPicPr>
            <a:picLocks noChangeAspect="1" noChangeArrowheads="1"/>
          </p:cNvPicPr>
          <p:nvPr/>
        </p:nvPicPr>
        <p:blipFill>
          <a:blip r:embed="rId3" cstate="print"/>
          <a:srcRect/>
          <a:stretch>
            <a:fillRect/>
          </a:stretch>
        </p:blipFill>
        <p:spPr bwMode="auto">
          <a:xfrm>
            <a:off x="0" y="0"/>
            <a:ext cx="4343400" cy="3254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checkerboard(across)">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parasitism"/>
          <p:cNvPicPr>
            <a:picLocks noChangeAspect="1" noChangeArrowheads="1"/>
          </p:cNvPicPr>
          <p:nvPr/>
        </p:nvPicPr>
        <p:blipFill>
          <a:blip r:embed="rId2" cstate="print"/>
          <a:srcRect/>
          <a:stretch>
            <a:fillRect/>
          </a:stretch>
        </p:blipFill>
        <p:spPr bwMode="auto">
          <a:xfrm>
            <a:off x="1295400" y="609600"/>
            <a:ext cx="6705600" cy="4316413"/>
          </a:xfrm>
          <a:prstGeom prst="rect">
            <a:avLst/>
          </a:prstGeom>
          <a:noFill/>
          <a:ln w="9525">
            <a:noFill/>
            <a:miter lim="800000"/>
            <a:headEnd/>
            <a:tailEnd/>
          </a:ln>
        </p:spPr>
      </p:pic>
      <p:sp>
        <p:nvSpPr>
          <p:cNvPr id="59395" name="Text Box 3"/>
          <p:cNvSpPr txBox="1">
            <a:spLocks noChangeArrowheads="1"/>
          </p:cNvSpPr>
          <p:nvPr/>
        </p:nvSpPr>
        <p:spPr bwMode="auto">
          <a:xfrm>
            <a:off x="152400" y="4876800"/>
            <a:ext cx="8382000" cy="1462088"/>
          </a:xfrm>
          <a:prstGeom prst="rect">
            <a:avLst/>
          </a:prstGeom>
          <a:noFill/>
          <a:ln w="9525">
            <a:noFill/>
            <a:miter lim="800000"/>
            <a:headEnd/>
            <a:tailEnd/>
          </a:ln>
        </p:spPr>
        <p:txBody>
          <a:bodyPr>
            <a:spAutoFit/>
          </a:bodyPr>
          <a:lstStyle/>
          <a:p>
            <a:pPr>
              <a:spcBef>
                <a:spcPct val="50000"/>
              </a:spcBef>
            </a:pPr>
            <a:r>
              <a:rPr lang="en-US" sz="2200">
                <a:latin typeface="Times New Roman" pitchFamily="18" charset="0"/>
              </a:rPr>
              <a:t>While this may be detrimental to the tomato hornworm, it is considered beneficial for gardeners...as the tomato hornworm can be a significant pest. Parasitism usually connotes a negative feeling; however as seen in this case, it can be considered beneficial.</a:t>
            </a:r>
            <a:r>
              <a:rPr lang="en-US" sz="2400">
                <a:latin typeface="Times New Roman" pitchFamily="18" charset="0"/>
              </a:rPr>
              <a:t> </a:t>
            </a:r>
          </a:p>
        </p:txBody>
      </p:sp>
      <p:sp>
        <p:nvSpPr>
          <p:cNvPr id="82947" name="WordArt 4"/>
          <p:cNvSpPr>
            <a:spLocks noChangeArrowheads="1" noChangeShapeType="1" noTextEdit="1"/>
          </p:cNvSpPr>
          <p:nvPr/>
        </p:nvSpPr>
        <p:spPr bwMode="auto">
          <a:xfrm>
            <a:off x="152400" y="152400"/>
            <a:ext cx="8458200" cy="495300"/>
          </a:xfrm>
          <a:prstGeom prst="rect">
            <a:avLst/>
          </a:prstGeom>
        </p:spPr>
        <p:txBody>
          <a:bodyPr wrap="none" fromWordArt="1">
            <a:prstTxWarp prst="textPlain">
              <a:avLst>
                <a:gd name="adj" fmla="val 50000"/>
              </a:avLst>
            </a:prstTxWarp>
          </a:bodyPr>
          <a:lstStyle/>
          <a:p>
            <a:pPr algn="ctr"/>
            <a:r>
              <a:rPr lang="en-US" sz="2800" kern="10">
                <a:ln w="28575">
                  <a:solidFill>
                    <a:srgbClr val="000000"/>
                  </a:solidFill>
                  <a:round/>
                  <a:headEnd/>
                  <a:tailEnd/>
                </a:ln>
                <a:solidFill>
                  <a:srgbClr val="FFFF99"/>
                </a:solidFill>
                <a:latin typeface="Bernard MT Condensed"/>
              </a:rPr>
              <a:t>Tomato Hornworm and braconid wasps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anim calcmode="lin" valueType="num">
                                      <p:cBhvr additive="base">
                                        <p:cTn id="7" dur="500" fill="hold"/>
                                        <p:tgtEl>
                                          <p:spTgt spid="59395"/>
                                        </p:tgtEl>
                                        <p:attrNameLst>
                                          <p:attrName>ppt_x</p:attrName>
                                        </p:attrNameLst>
                                      </p:cBhvr>
                                      <p:tavLst>
                                        <p:tav tm="0">
                                          <p:val>
                                            <p:strVal val="0-#ppt_w/2"/>
                                          </p:val>
                                        </p:tav>
                                        <p:tav tm="100000">
                                          <p:val>
                                            <p:strVal val="#ppt_x"/>
                                          </p:val>
                                        </p:tav>
                                      </p:tavLst>
                                    </p:anim>
                                    <p:anim calcmode="lin" valueType="num">
                                      <p:cBhvr additive="base">
                                        <p:cTn id="8" dur="500" fill="hold"/>
                                        <p:tgtEl>
                                          <p:spTgt spid="59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p:cNvGrpSpPr>
            <a:grpSpLocks/>
          </p:cNvGrpSpPr>
          <p:nvPr/>
        </p:nvGrpSpPr>
        <p:grpSpPr bwMode="auto">
          <a:xfrm>
            <a:off x="4876800" y="0"/>
            <a:ext cx="4305300" cy="6858000"/>
            <a:chOff x="3072" y="0"/>
            <a:chExt cx="2712" cy="4320"/>
          </a:xfrm>
        </p:grpSpPr>
        <p:pic>
          <p:nvPicPr>
            <p:cNvPr id="83972" name="Picture 3" descr="reed_warbler_feeding_cuckoo"/>
            <p:cNvPicPr>
              <a:picLocks noChangeAspect="1" noChangeArrowheads="1"/>
            </p:cNvPicPr>
            <p:nvPr/>
          </p:nvPicPr>
          <p:blipFill>
            <a:blip r:embed="rId2" cstate="print"/>
            <a:srcRect/>
            <a:stretch>
              <a:fillRect/>
            </a:stretch>
          </p:blipFill>
          <p:spPr bwMode="auto">
            <a:xfrm>
              <a:off x="3072" y="1818"/>
              <a:ext cx="2712" cy="2502"/>
            </a:xfrm>
            <a:prstGeom prst="rect">
              <a:avLst/>
            </a:prstGeom>
            <a:noFill/>
            <a:ln w="9525">
              <a:noFill/>
              <a:miter lim="800000"/>
              <a:headEnd/>
              <a:tailEnd/>
            </a:ln>
          </p:spPr>
        </p:pic>
        <p:pic>
          <p:nvPicPr>
            <p:cNvPr id="83973" name="Picture 4" descr="Cowbird nestling in Carolina Wren nest. Photo by Elizabeth Young."/>
            <p:cNvPicPr>
              <a:picLocks noChangeAspect="1" noChangeArrowheads="1"/>
            </p:cNvPicPr>
            <p:nvPr/>
          </p:nvPicPr>
          <p:blipFill>
            <a:blip r:embed="rId3" cstate="print"/>
            <a:srcRect/>
            <a:stretch>
              <a:fillRect/>
            </a:stretch>
          </p:blipFill>
          <p:spPr bwMode="auto">
            <a:xfrm>
              <a:off x="3654" y="0"/>
              <a:ext cx="2106" cy="2112"/>
            </a:xfrm>
            <a:prstGeom prst="rect">
              <a:avLst/>
            </a:prstGeom>
            <a:noFill/>
            <a:ln w="9525">
              <a:noFill/>
              <a:miter lim="800000"/>
              <a:headEnd/>
              <a:tailEnd/>
            </a:ln>
          </p:spPr>
        </p:pic>
      </p:grpSp>
      <p:sp>
        <p:nvSpPr>
          <p:cNvPr id="83970" name="Text Box 5"/>
          <p:cNvSpPr txBox="1">
            <a:spLocks noChangeArrowheads="1"/>
          </p:cNvSpPr>
          <p:nvPr/>
        </p:nvSpPr>
        <p:spPr bwMode="auto">
          <a:xfrm>
            <a:off x="0" y="152400"/>
            <a:ext cx="5715000" cy="1917700"/>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Brood parasites</a:t>
            </a:r>
            <a:r>
              <a:rPr lang="en-US" sz="2400">
                <a:latin typeface="Times New Roman" pitchFamily="18" charset="0"/>
              </a:rPr>
              <a:t> lay their eggs in the nests of other species to be raised by the host. This allows the parent parasites more time to build nests, feed themselves, and to lay more eggs. They usually only lay one egg per nest.</a:t>
            </a:r>
          </a:p>
        </p:txBody>
      </p:sp>
      <p:pic>
        <p:nvPicPr>
          <p:cNvPr id="60422" name="Picture 6" descr="A Common Cuckoo being raised by a Reed Warbler.">
            <a:hlinkClick r:id="rId4" tooltip="A Common Cuckoo being raised by a Reed Warbler."/>
          </p:cNvPr>
          <p:cNvPicPr>
            <a:picLocks noChangeAspect="1" noChangeArrowheads="1"/>
          </p:cNvPicPr>
          <p:nvPr/>
        </p:nvPicPr>
        <p:blipFill>
          <a:blip r:embed="rId5" cstate="print"/>
          <a:srcRect/>
          <a:stretch>
            <a:fillRect/>
          </a:stretch>
        </p:blipFill>
        <p:spPr bwMode="auto">
          <a:xfrm>
            <a:off x="0" y="2133600"/>
            <a:ext cx="3354388" cy="472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Effect transition="in" filter="blinds(horizontal)">
                                      <p:cBhvr>
                                        <p:cTn id="7" dur="500"/>
                                        <p:tgtEl>
                                          <p:spTgt spid="604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0418"/>
                                        </p:tgtEl>
                                        <p:attrNameLst>
                                          <p:attrName>style.visibility</p:attrName>
                                        </p:attrNameLst>
                                      </p:cBhvr>
                                      <p:to>
                                        <p:strVal val="visible"/>
                                      </p:to>
                                    </p:set>
                                    <p:animEffect transition="in" filter="checkerboard(across)">
                                      <p:cBhvr>
                                        <p:cTn id="12"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p:cNvPicPr>
            <a:picLocks noChangeAspect="1" noChangeArrowheads="1"/>
          </p:cNvPicPr>
          <p:nvPr/>
        </p:nvPicPr>
        <p:blipFill>
          <a:blip r:embed="rId2" cstate="print"/>
          <a:srcRect/>
          <a:stretch>
            <a:fillRect/>
          </a:stretch>
        </p:blipFill>
        <p:spPr bwMode="auto">
          <a:xfrm>
            <a:off x="1905000" y="2590800"/>
            <a:ext cx="5638800" cy="4222750"/>
          </a:xfrm>
          <a:prstGeom prst="rect">
            <a:avLst/>
          </a:prstGeom>
          <a:noFill/>
          <a:ln w="9525">
            <a:noFill/>
            <a:miter lim="800000"/>
            <a:headEnd/>
            <a:tailEnd/>
          </a:ln>
        </p:spPr>
      </p:pic>
      <p:sp>
        <p:nvSpPr>
          <p:cNvPr id="61444" name="Text Box 4"/>
          <p:cNvSpPr txBox="1">
            <a:spLocks noChangeArrowheads="1"/>
          </p:cNvSpPr>
          <p:nvPr/>
        </p:nvSpPr>
        <p:spPr bwMode="auto">
          <a:xfrm>
            <a:off x="152400" y="425450"/>
            <a:ext cx="6553200" cy="641350"/>
          </a:xfrm>
          <a:prstGeom prst="rect">
            <a:avLst/>
          </a:prstGeom>
          <a:noFill/>
          <a:ln w="9525">
            <a:noFill/>
            <a:miter lim="800000"/>
            <a:headEnd/>
            <a:tailEnd/>
          </a:ln>
        </p:spPr>
        <p:txBody>
          <a:bodyPr>
            <a:spAutoFit/>
          </a:bodyPr>
          <a:lstStyle/>
          <a:p>
            <a:pPr>
              <a:spcBef>
                <a:spcPct val="50000"/>
              </a:spcBef>
            </a:pPr>
            <a:r>
              <a:rPr lang="en-US" sz="3600" b="1">
                <a:latin typeface="Times New Roman" pitchFamily="18" charset="0"/>
              </a:rPr>
              <a:t>3.) </a:t>
            </a:r>
            <a:r>
              <a:rPr lang="en-US" sz="3600" b="1" u="sng">
                <a:latin typeface="Times New Roman" pitchFamily="18" charset="0"/>
              </a:rPr>
              <a:t>________________________</a:t>
            </a:r>
            <a:endParaRPr lang="en-US" sz="3600" b="1">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blinds(horizontal)">
                                      <p:cBhvr>
                                        <p:cTn id="7" dur="500"/>
                                        <p:tgtEl>
                                          <p:spTgt spid="614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1444"/>
                                        </p:tgtEl>
                                        <p:attrNameLst>
                                          <p:attrName>style.visibility</p:attrName>
                                        </p:attrNameLst>
                                      </p:cBhvr>
                                      <p:to>
                                        <p:strVal val="visible"/>
                                      </p:to>
                                    </p:set>
                                    <p:anim calcmode="lin" valueType="num">
                                      <p:cBhvr additive="base">
                                        <p:cTn id="12" dur="500" fill="hold"/>
                                        <p:tgtEl>
                                          <p:spTgt spid="61444"/>
                                        </p:tgtEl>
                                        <p:attrNameLst>
                                          <p:attrName>ppt_x</p:attrName>
                                        </p:attrNameLst>
                                      </p:cBhvr>
                                      <p:tavLst>
                                        <p:tav tm="0">
                                          <p:val>
                                            <p:strVal val="0-#ppt_w/2"/>
                                          </p:val>
                                        </p:tav>
                                        <p:tav tm="100000">
                                          <p:val>
                                            <p:strVal val="#ppt_x"/>
                                          </p:val>
                                        </p:tav>
                                      </p:tavLst>
                                    </p:anim>
                                    <p:anim calcmode="lin" valueType="num">
                                      <p:cBhvr additive="base">
                                        <p:cTn id="13" dur="500" fill="hold"/>
                                        <p:tgtEl>
                                          <p:spTgt spid="614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p:cNvPicPr>
            <a:picLocks noChangeAspect="1" noChangeArrowheads="1"/>
          </p:cNvPicPr>
          <p:nvPr/>
        </p:nvPicPr>
        <p:blipFill>
          <a:blip r:embed="rId2" cstate="print"/>
          <a:srcRect/>
          <a:stretch>
            <a:fillRect/>
          </a:stretch>
        </p:blipFill>
        <p:spPr bwMode="auto">
          <a:xfrm>
            <a:off x="0" y="457200"/>
            <a:ext cx="9144000" cy="2001838"/>
          </a:xfrm>
          <a:prstGeom prst="rect">
            <a:avLst/>
          </a:prstGeom>
          <a:noFill/>
          <a:ln w="9525">
            <a:noFill/>
            <a:miter lim="800000"/>
            <a:headEnd/>
            <a:tailEnd/>
          </a:ln>
        </p:spPr>
      </p:pic>
      <p:pic>
        <p:nvPicPr>
          <p:cNvPr id="8197" name="Picture 5"/>
          <p:cNvPicPr>
            <a:picLocks noChangeAspect="1" noChangeArrowheads="1"/>
          </p:cNvPicPr>
          <p:nvPr/>
        </p:nvPicPr>
        <p:blipFill>
          <a:blip r:embed="rId3" cstate="print"/>
          <a:srcRect r="16875" b="14999"/>
          <a:stretch>
            <a:fillRect/>
          </a:stretch>
        </p:blipFill>
        <p:spPr bwMode="auto">
          <a:xfrm>
            <a:off x="631825" y="3648075"/>
            <a:ext cx="4049713" cy="3105150"/>
          </a:xfrm>
          <a:prstGeom prst="rect">
            <a:avLst/>
          </a:prstGeom>
          <a:solidFill>
            <a:srgbClr val="FFCC18"/>
          </a:solidFill>
          <a:ln w="9525">
            <a:noFill/>
            <a:miter lim="800000"/>
            <a:headEnd/>
            <a:tailEnd/>
          </a:ln>
          <a:effectLst>
            <a:outerShdw dist="35921" dir="2700000" algn="ctr" rotWithShape="0">
              <a:srgbClr val="808080"/>
            </a:outerShdw>
          </a:effectLst>
        </p:spPr>
      </p:pic>
      <p:pic>
        <p:nvPicPr>
          <p:cNvPr id="8198" name="Picture 6"/>
          <p:cNvPicPr>
            <a:picLocks noChangeAspect="1" noChangeArrowheads="1"/>
          </p:cNvPicPr>
          <p:nvPr/>
        </p:nvPicPr>
        <p:blipFill>
          <a:blip r:embed="rId4" cstate="print"/>
          <a:srcRect r="11613" b="2368"/>
          <a:stretch>
            <a:fillRect/>
          </a:stretch>
        </p:blipFill>
        <p:spPr bwMode="auto">
          <a:xfrm>
            <a:off x="4821238" y="3668713"/>
            <a:ext cx="4013200" cy="3103562"/>
          </a:xfrm>
          <a:prstGeom prst="rect">
            <a:avLst/>
          </a:prstGeom>
          <a:noFill/>
          <a:ln w="9525">
            <a:noFill/>
            <a:miter lim="800000"/>
            <a:headEnd/>
            <a:tailEnd/>
          </a:ln>
          <a:effectLst>
            <a:outerShdw dist="35921" dir="2700000" algn="ctr" rotWithShape="0">
              <a:srgbClr val="808080"/>
            </a:outerShdw>
          </a:effectLst>
        </p:spPr>
      </p:pic>
      <p:sp>
        <p:nvSpPr>
          <p:cNvPr id="8199" name="Rectangle 7"/>
          <p:cNvSpPr>
            <a:spLocks noChangeArrowheads="1"/>
          </p:cNvSpPr>
          <p:nvPr/>
        </p:nvSpPr>
        <p:spPr bwMode="auto">
          <a:xfrm>
            <a:off x="1249363" y="3297238"/>
            <a:ext cx="2813050" cy="806450"/>
          </a:xfrm>
          <a:prstGeom prst="rect">
            <a:avLst/>
          </a:prstGeom>
          <a:solidFill>
            <a:srgbClr val="FFCC18"/>
          </a:solidFill>
          <a:ln w="9525">
            <a:noFill/>
            <a:miter lim="800000"/>
            <a:headEnd/>
            <a:tailEnd/>
          </a:ln>
          <a:effectLst>
            <a:outerShdw dist="35921" dir="2700000" algn="ctr" rotWithShape="0">
              <a:srgbClr val="808080"/>
            </a:outerShdw>
          </a:effectLst>
        </p:spPr>
        <p:txBody>
          <a:bodyPr>
            <a:spAutoFit/>
          </a:bodyPr>
          <a:lstStyle/>
          <a:p>
            <a:pPr algn="ctr" eaLnBrk="0" hangingPunct="0">
              <a:lnSpc>
                <a:spcPct val="90000"/>
              </a:lnSpc>
              <a:defRPr/>
            </a:pPr>
            <a:r>
              <a:rPr lang="en-US" sz="2600" b="1">
                <a:solidFill>
                  <a:srgbClr val="0F116A"/>
                </a:solidFill>
              </a:rPr>
              <a:t>adaptations to</a:t>
            </a:r>
            <a:br>
              <a:rPr lang="en-US" sz="2600" b="1">
                <a:solidFill>
                  <a:srgbClr val="0F116A"/>
                </a:solidFill>
              </a:rPr>
            </a:br>
            <a:r>
              <a:rPr lang="en-US" sz="2600" b="1">
                <a:solidFill>
                  <a:srgbClr val="0F116A"/>
                </a:solidFill>
              </a:rPr>
              <a:t>polar biome</a:t>
            </a:r>
          </a:p>
        </p:txBody>
      </p:sp>
      <p:sp>
        <p:nvSpPr>
          <p:cNvPr id="8200" name="Rectangle 8"/>
          <p:cNvSpPr>
            <a:spLocks noChangeArrowheads="1"/>
          </p:cNvSpPr>
          <p:nvPr/>
        </p:nvSpPr>
        <p:spPr bwMode="auto">
          <a:xfrm>
            <a:off x="5441950" y="3305175"/>
            <a:ext cx="2771775" cy="885825"/>
          </a:xfrm>
          <a:prstGeom prst="rect">
            <a:avLst/>
          </a:prstGeom>
          <a:solidFill>
            <a:srgbClr val="FFCC18"/>
          </a:solidFill>
          <a:ln w="9525">
            <a:noFill/>
            <a:miter lim="800000"/>
            <a:headEnd/>
            <a:tailEnd/>
          </a:ln>
          <a:effectLst>
            <a:outerShdw dist="35921" dir="2700000" algn="ctr" rotWithShape="0">
              <a:srgbClr val="808080"/>
            </a:outerShdw>
          </a:effectLst>
        </p:spPr>
        <p:txBody>
          <a:bodyPr wrap="none">
            <a:spAutoFit/>
          </a:bodyPr>
          <a:lstStyle/>
          <a:p>
            <a:pPr algn="ctr" eaLnBrk="0" hangingPunct="0">
              <a:defRPr/>
            </a:pPr>
            <a:r>
              <a:rPr lang="en-US" sz="2600" b="1">
                <a:solidFill>
                  <a:srgbClr val="0F116A"/>
                </a:solidFill>
              </a:rPr>
              <a:t>adaptations to</a:t>
            </a:r>
            <a:br>
              <a:rPr lang="en-US" sz="2600" b="1">
                <a:solidFill>
                  <a:srgbClr val="0F116A"/>
                </a:solidFill>
              </a:rPr>
            </a:br>
            <a:r>
              <a:rPr lang="en-US" sz="2600" b="1">
                <a:solidFill>
                  <a:srgbClr val="0F116A"/>
                </a:solidFill>
              </a:rPr>
              <a:t>rainforest biome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2" cstate="print"/>
          <a:srcRect/>
          <a:stretch>
            <a:fillRect/>
          </a:stretch>
        </p:blipFill>
        <p:spPr bwMode="auto">
          <a:xfrm>
            <a:off x="3124200" y="2419350"/>
            <a:ext cx="5715000" cy="4286250"/>
          </a:xfrm>
          <a:prstGeom prst="rect">
            <a:avLst/>
          </a:prstGeom>
          <a:noFill/>
          <a:ln w="9525">
            <a:noFill/>
            <a:miter lim="800000"/>
            <a:headEnd/>
            <a:tailEnd/>
          </a:ln>
        </p:spPr>
      </p:pic>
      <p:sp>
        <p:nvSpPr>
          <p:cNvPr id="86018" name="Text Box 3"/>
          <p:cNvSpPr txBox="1">
            <a:spLocks noChangeArrowheads="1"/>
          </p:cNvSpPr>
          <p:nvPr/>
        </p:nvSpPr>
        <p:spPr bwMode="auto">
          <a:xfrm>
            <a:off x="228600" y="228600"/>
            <a:ext cx="8534400" cy="2076450"/>
          </a:xfrm>
          <a:prstGeom prst="rect">
            <a:avLst/>
          </a:prstGeom>
          <a:noFill/>
          <a:ln w="9525">
            <a:noFill/>
            <a:miter lim="800000"/>
            <a:headEnd/>
            <a:tailEnd/>
          </a:ln>
        </p:spPr>
        <p:txBody>
          <a:bodyPr>
            <a:spAutoFit/>
          </a:bodyPr>
          <a:lstStyle/>
          <a:p>
            <a:pPr>
              <a:spcBef>
                <a:spcPct val="50000"/>
              </a:spcBef>
            </a:pPr>
            <a:r>
              <a:rPr lang="en-US" sz="2600">
                <a:latin typeface="Times New Roman" pitchFamily="18" charset="0"/>
              </a:rPr>
              <a:t>Pseudoscorpions hitching ride on a fly’s leg.  Pseudoscorpions often engage in hitchhiking. Ecologists still debate whether pseudoscorpions sometimes harm the organisms that carry them around, but many believe that the pseudoscorpions gain a ride without any real cost to their carriers. </a:t>
            </a:r>
          </a:p>
        </p:txBody>
      </p:sp>
      <p:pic>
        <p:nvPicPr>
          <p:cNvPr id="86019" name="Picture 4" descr="pseudoscorpion"/>
          <p:cNvPicPr>
            <a:picLocks noChangeAspect="1" noChangeArrowheads="1"/>
          </p:cNvPicPr>
          <p:nvPr/>
        </p:nvPicPr>
        <p:blipFill>
          <a:blip r:embed="rId3" cstate="print"/>
          <a:srcRect/>
          <a:stretch>
            <a:fillRect/>
          </a:stretch>
        </p:blipFill>
        <p:spPr bwMode="auto">
          <a:xfrm>
            <a:off x="228600" y="3810000"/>
            <a:ext cx="2333625"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2" cstate="print"/>
          <a:srcRect/>
          <a:stretch>
            <a:fillRect/>
          </a:stretch>
        </p:blipFill>
        <p:spPr bwMode="auto">
          <a:xfrm>
            <a:off x="3429000" y="228600"/>
            <a:ext cx="5478463" cy="6400800"/>
          </a:xfrm>
          <a:prstGeom prst="rect">
            <a:avLst/>
          </a:prstGeom>
          <a:noFill/>
          <a:ln w="9525">
            <a:noFill/>
            <a:miter lim="800000"/>
            <a:headEnd/>
            <a:tailEnd/>
          </a:ln>
        </p:spPr>
      </p:pic>
      <p:sp>
        <p:nvSpPr>
          <p:cNvPr id="63491" name="Text Box 3"/>
          <p:cNvSpPr txBox="1">
            <a:spLocks noChangeArrowheads="1"/>
          </p:cNvSpPr>
          <p:nvPr/>
        </p:nvSpPr>
        <p:spPr bwMode="auto">
          <a:xfrm>
            <a:off x="152400" y="266700"/>
            <a:ext cx="3200400" cy="4060825"/>
          </a:xfrm>
          <a:prstGeom prst="rect">
            <a:avLst/>
          </a:prstGeom>
          <a:noFill/>
          <a:ln w="9525">
            <a:noFill/>
            <a:miter lim="800000"/>
            <a:headEnd/>
            <a:tailEnd/>
          </a:ln>
        </p:spPr>
        <p:txBody>
          <a:bodyPr>
            <a:spAutoFit/>
          </a:bodyPr>
          <a:lstStyle/>
          <a:p>
            <a:pPr>
              <a:spcBef>
                <a:spcPct val="50000"/>
              </a:spcBef>
            </a:pPr>
            <a:r>
              <a:rPr lang="en-US" sz="2600">
                <a:latin typeface="Times New Roman" pitchFamily="18" charset="0"/>
              </a:rPr>
              <a:t>Barnacles grow on whales.  They are crustaceans that attach to any solid surface (ships, rocks, logs).  They have no effect on the whales but the barnacles get a free ride and access to more food.</a:t>
            </a:r>
            <a:r>
              <a:rPr lang="en-US" sz="2400">
                <a:latin typeface="Times New Roman" pitchFamily="18" charset="0"/>
              </a:rPr>
              <a:t> </a:t>
            </a:r>
          </a:p>
        </p:txBody>
      </p:sp>
      <p:sp>
        <p:nvSpPr>
          <p:cNvPr id="63492" name="Text Box 4"/>
          <p:cNvSpPr txBox="1">
            <a:spLocks noChangeArrowheads="1"/>
          </p:cNvSpPr>
          <p:nvPr/>
        </p:nvSpPr>
        <p:spPr bwMode="auto">
          <a:xfrm>
            <a:off x="304800" y="4572000"/>
            <a:ext cx="2667000" cy="118745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*Some whales can carry 100 pounds of barnacles.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3492"/>
                                        </p:tgtEl>
                                        <p:attrNameLst>
                                          <p:attrName>style.visibility</p:attrName>
                                        </p:attrNameLst>
                                      </p:cBhvr>
                                      <p:to>
                                        <p:strVal val="visible"/>
                                      </p:to>
                                    </p:set>
                                    <p:anim calcmode="lin" valueType="num">
                                      <p:cBhvr additive="base">
                                        <p:cTn id="13" dur="500" fill="hold"/>
                                        <p:tgtEl>
                                          <p:spTgt spid="63492"/>
                                        </p:tgtEl>
                                        <p:attrNameLst>
                                          <p:attrName>ppt_x</p:attrName>
                                        </p:attrNameLst>
                                      </p:cBhvr>
                                      <p:tavLst>
                                        <p:tav tm="0">
                                          <p:val>
                                            <p:strVal val="0-#ppt_w/2"/>
                                          </p:val>
                                        </p:tav>
                                        <p:tav tm="100000">
                                          <p:val>
                                            <p:strVal val="#ppt_x"/>
                                          </p:val>
                                        </p:tav>
                                      </p:tavLst>
                                    </p:anim>
                                    <p:anim calcmode="lin" valueType="num">
                                      <p:cBhvr additive="base">
                                        <p:cTn id="14" dur="500" fill="hold"/>
                                        <p:tgtEl>
                                          <p:spTgt spid="634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p:bldP spid="63492"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Alappa1"/>
          <p:cNvPicPr>
            <a:picLocks noChangeAspect="1" noChangeArrowheads="1"/>
          </p:cNvPicPr>
          <p:nvPr/>
        </p:nvPicPr>
        <p:blipFill>
          <a:blip r:embed="rId2" cstate="print"/>
          <a:srcRect/>
          <a:stretch>
            <a:fillRect/>
          </a:stretch>
        </p:blipFill>
        <p:spPr bwMode="auto">
          <a:xfrm>
            <a:off x="228600" y="762000"/>
            <a:ext cx="3795713" cy="5181600"/>
          </a:xfrm>
          <a:prstGeom prst="rect">
            <a:avLst/>
          </a:prstGeom>
          <a:noFill/>
          <a:ln w="9525">
            <a:noFill/>
            <a:miter lim="800000"/>
            <a:headEnd/>
            <a:tailEnd/>
          </a:ln>
        </p:spPr>
      </p:pic>
      <p:sp>
        <p:nvSpPr>
          <p:cNvPr id="64515" name="Text Box 3"/>
          <p:cNvSpPr txBox="1">
            <a:spLocks noChangeArrowheads="1"/>
          </p:cNvSpPr>
          <p:nvPr/>
        </p:nvSpPr>
        <p:spPr bwMode="auto">
          <a:xfrm>
            <a:off x="4419600" y="152400"/>
            <a:ext cx="4267200" cy="3743325"/>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The species on the left is the Great Burdock.  The seed heads (burs) of burdocks are long spines with hooked tips. The hooked tips catch onto the hair of passing vertebrates (cows, deer, dogs, humans) and the burs are carried elsewhere until they finally drop off or are pulled off by the carriers.</a:t>
            </a:r>
            <a:r>
              <a:rPr lang="en-US" sz="2400">
                <a:latin typeface="Times New Roman" pitchFamily="18" charset="0"/>
              </a:rPr>
              <a:t> </a:t>
            </a:r>
          </a:p>
        </p:txBody>
      </p:sp>
      <p:sp>
        <p:nvSpPr>
          <p:cNvPr id="64516" name="Text Box 4"/>
          <p:cNvSpPr txBox="1">
            <a:spLocks noChangeArrowheads="1"/>
          </p:cNvSpPr>
          <p:nvPr/>
        </p:nvSpPr>
        <p:spPr bwMode="auto">
          <a:xfrm>
            <a:off x="4419600" y="4267200"/>
            <a:ext cx="4343400" cy="1187450"/>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The vertebrates are not affected except, perhaps, by being annoyed.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blinds(horizontal)">
                                      <p:cBhvr>
                                        <p:cTn id="7" dur="500"/>
                                        <p:tgtEl>
                                          <p:spTgt spid="645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4516"/>
                                        </p:tgtEl>
                                        <p:attrNameLst>
                                          <p:attrName>style.visibility</p:attrName>
                                        </p:attrNameLst>
                                      </p:cBhvr>
                                      <p:to>
                                        <p:strVal val="visible"/>
                                      </p:to>
                                    </p:set>
                                    <p:animEffect transition="in" filter="blinds(horizontal)">
                                      <p:cBhvr>
                                        <p:cTn id="12" dur="500"/>
                                        <p:tgtEl>
                                          <p:spTgt spid="6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p:bldP spid="645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ChangeArrowheads="1"/>
          </p:cNvSpPr>
          <p:nvPr/>
        </p:nvSpPr>
        <p:spPr bwMode="auto">
          <a:xfrm>
            <a:off x="4953000" y="304800"/>
            <a:ext cx="3962400" cy="3165475"/>
          </a:xfrm>
          <a:prstGeom prst="rect">
            <a:avLst/>
          </a:prstGeom>
          <a:noFill/>
          <a:ln w="9525">
            <a:noFill/>
            <a:miter lim="800000"/>
            <a:headEnd/>
            <a:tailEnd/>
          </a:ln>
        </p:spPr>
        <p:txBody>
          <a:bodyPr>
            <a:spAutoFit/>
          </a:bodyPr>
          <a:lstStyle/>
          <a:p>
            <a:pPr>
              <a:lnSpc>
                <a:spcPct val="90000"/>
              </a:lnSpc>
              <a:spcBef>
                <a:spcPct val="20000"/>
              </a:spcBef>
            </a:pPr>
            <a:r>
              <a:rPr lang="en-US" sz="2800">
                <a:latin typeface="Times New Roman" pitchFamily="18" charset="0"/>
              </a:rPr>
              <a:t>Clownfish dwell among the tentacles of tropical sea anemones.  The stinging tentacles of anemone protect fish from its predators (a special mucus on fish protects it from getting stung).</a:t>
            </a:r>
            <a:endParaRPr lang="en-US" sz="3200">
              <a:latin typeface="Times" pitchFamily="18" charset="0"/>
            </a:endParaRPr>
          </a:p>
        </p:txBody>
      </p:sp>
      <p:pic>
        <p:nvPicPr>
          <p:cNvPr id="89090" name="Picture 3" descr="Common_clownfish"/>
          <p:cNvPicPr>
            <a:picLocks noChangeAspect="1" noChangeArrowheads="1"/>
          </p:cNvPicPr>
          <p:nvPr/>
        </p:nvPicPr>
        <p:blipFill>
          <a:blip r:embed="rId2" cstate="print"/>
          <a:srcRect/>
          <a:stretch>
            <a:fillRect/>
          </a:stretch>
        </p:blipFill>
        <p:spPr bwMode="auto">
          <a:xfrm>
            <a:off x="0" y="0"/>
            <a:ext cx="4648200" cy="3446463"/>
          </a:xfrm>
          <a:prstGeom prst="rect">
            <a:avLst/>
          </a:prstGeom>
          <a:noFill/>
          <a:ln w="9525">
            <a:noFill/>
            <a:miter lim="800000"/>
            <a:headEnd/>
            <a:tailEnd/>
          </a:ln>
        </p:spPr>
      </p:pic>
      <p:pic>
        <p:nvPicPr>
          <p:cNvPr id="89091" name="Picture 4"/>
          <p:cNvPicPr>
            <a:picLocks noChangeAspect="1" noChangeArrowheads="1"/>
          </p:cNvPicPr>
          <p:nvPr/>
        </p:nvPicPr>
        <p:blipFill>
          <a:blip r:embed="rId3" cstate="print"/>
          <a:srcRect/>
          <a:stretch>
            <a:fillRect/>
          </a:stretch>
        </p:blipFill>
        <p:spPr bwMode="auto">
          <a:xfrm>
            <a:off x="4648200" y="4110038"/>
            <a:ext cx="4495800" cy="2532062"/>
          </a:xfrm>
          <a:prstGeom prst="rect">
            <a:avLst/>
          </a:prstGeom>
          <a:noFill/>
          <a:ln w="9525">
            <a:noFill/>
            <a:miter lim="800000"/>
            <a:headEnd/>
            <a:tailEnd/>
          </a:ln>
        </p:spPr>
      </p:pic>
      <p:sp>
        <p:nvSpPr>
          <p:cNvPr id="65541" name="Text Box 5"/>
          <p:cNvSpPr txBox="1">
            <a:spLocks noChangeArrowheads="1"/>
          </p:cNvSpPr>
          <p:nvPr/>
        </p:nvSpPr>
        <p:spPr bwMode="auto">
          <a:xfrm>
            <a:off x="228600" y="3549650"/>
            <a:ext cx="4343400" cy="2012950"/>
          </a:xfrm>
          <a:prstGeom prst="rect">
            <a:avLst/>
          </a:prstGeom>
          <a:noFill/>
          <a:ln w="9525">
            <a:noFill/>
            <a:miter lim="800000"/>
            <a:headEnd/>
            <a:tailEnd/>
          </a:ln>
        </p:spPr>
        <p:txBody>
          <a:bodyPr>
            <a:spAutoFit/>
          </a:bodyPr>
          <a:lstStyle/>
          <a:p>
            <a:pPr>
              <a:lnSpc>
                <a:spcPct val="90000"/>
              </a:lnSpc>
              <a:spcBef>
                <a:spcPct val="20000"/>
              </a:spcBef>
            </a:pPr>
            <a:r>
              <a:rPr lang="en-US" sz="2800">
                <a:latin typeface="Times New Roman" pitchFamily="18" charset="0"/>
              </a:rPr>
              <a:t>But…scientists aren’t sure if the clownfish helps protect the anemone or not.  So, it’s not clear if this is Mutualism or Commensalism.</a:t>
            </a:r>
            <a:endParaRPr lang="en-US" sz="2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anim calcmode="lin" valueType="num">
                                      <p:cBhvr additive="base">
                                        <p:cTn id="7" dur="500" fill="hold"/>
                                        <p:tgtEl>
                                          <p:spTgt spid="65541"/>
                                        </p:tgtEl>
                                        <p:attrNameLst>
                                          <p:attrName>ppt_x</p:attrName>
                                        </p:attrNameLst>
                                      </p:cBhvr>
                                      <p:tavLst>
                                        <p:tav tm="0">
                                          <p:val>
                                            <p:strVal val="0-#ppt_w/2"/>
                                          </p:val>
                                        </p:tav>
                                        <p:tav tm="100000">
                                          <p:val>
                                            <p:strVal val="#ppt_x"/>
                                          </p:val>
                                        </p:tav>
                                      </p:tavLst>
                                    </p:anim>
                                    <p:anim calcmode="lin" valueType="num">
                                      <p:cBhvr additive="base">
                                        <p:cTn id="8" dur="500" fill="hold"/>
                                        <p:tgtEl>
                                          <p:spTgt spid="655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p:cNvPicPr>
            <a:picLocks noChangeAspect="1" noChangeArrowheads="1"/>
          </p:cNvPicPr>
          <p:nvPr/>
        </p:nvPicPr>
        <p:blipFill>
          <a:blip r:embed="rId2" cstate="print"/>
          <a:srcRect/>
          <a:stretch>
            <a:fillRect/>
          </a:stretch>
        </p:blipFill>
        <p:spPr bwMode="auto">
          <a:xfrm>
            <a:off x="0" y="0"/>
            <a:ext cx="9144000" cy="3756025"/>
          </a:xfrm>
          <a:prstGeom prst="rect">
            <a:avLst/>
          </a:prstGeom>
          <a:noFill/>
          <a:ln w="9525">
            <a:noFill/>
            <a:miter lim="800000"/>
            <a:headEnd/>
            <a:tailEnd/>
          </a:ln>
        </p:spPr>
      </p:pic>
      <p:pic>
        <p:nvPicPr>
          <p:cNvPr id="66565" name="Picture 5" descr="52-19a-PopCycleHareLynxPhot"/>
          <p:cNvPicPr>
            <a:picLocks noChangeAspect="1" noChangeArrowheads="1"/>
          </p:cNvPicPr>
          <p:nvPr/>
        </p:nvPicPr>
        <p:blipFill>
          <a:blip r:embed="rId3" cstate="print"/>
          <a:srcRect l="17999" t="27170" r="17999" b="27170"/>
          <a:stretch>
            <a:fillRect/>
          </a:stretch>
        </p:blipFill>
        <p:spPr bwMode="auto">
          <a:xfrm>
            <a:off x="1828800" y="3581400"/>
            <a:ext cx="6172200" cy="2916238"/>
          </a:xfrm>
          <a:prstGeom prst="rect">
            <a:avLst/>
          </a:prstGeom>
          <a:noFill/>
          <a:ln w="9525">
            <a:noFill/>
            <a:miter lim="800000"/>
            <a:headEnd/>
            <a:tailEnd/>
          </a:ln>
          <a:effectLst>
            <a:outerShdw dist="35921" dir="2700000" algn="ctr" rotWithShape="0">
              <a:srgbClr val="808080"/>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41" name="Group 9"/>
          <p:cNvGrpSpPr>
            <a:grpSpLocks/>
          </p:cNvGrpSpPr>
          <p:nvPr/>
        </p:nvGrpSpPr>
        <p:grpSpPr bwMode="auto">
          <a:xfrm>
            <a:off x="0" y="3651250"/>
            <a:ext cx="9144000" cy="3206750"/>
            <a:chOff x="0" y="2300"/>
            <a:chExt cx="5760" cy="2020"/>
          </a:xfrm>
        </p:grpSpPr>
        <p:pic>
          <p:nvPicPr>
            <p:cNvPr id="91139" name="Picture 5" descr="53-06-AposematicColoration"/>
            <p:cNvPicPr>
              <a:picLocks noChangeAspect="1" noChangeArrowheads="1"/>
            </p:cNvPicPr>
            <p:nvPr/>
          </p:nvPicPr>
          <p:blipFill>
            <a:blip r:embed="rId2" cstate="print"/>
            <a:srcRect/>
            <a:stretch>
              <a:fillRect/>
            </a:stretch>
          </p:blipFill>
          <p:spPr bwMode="auto">
            <a:xfrm>
              <a:off x="0" y="2315"/>
              <a:ext cx="3024" cy="2005"/>
            </a:xfrm>
            <a:prstGeom prst="rect">
              <a:avLst/>
            </a:prstGeom>
            <a:noFill/>
            <a:ln w="9525">
              <a:noFill/>
              <a:miter lim="800000"/>
              <a:headEnd/>
              <a:tailEnd/>
            </a:ln>
          </p:spPr>
        </p:pic>
        <p:pic>
          <p:nvPicPr>
            <p:cNvPr id="91140" name="Picture 8" descr="laselva62_jpg_jpg"/>
            <p:cNvPicPr>
              <a:picLocks noChangeAspect="1" noChangeArrowheads="1"/>
            </p:cNvPicPr>
            <p:nvPr/>
          </p:nvPicPr>
          <p:blipFill>
            <a:blip r:embed="rId3" cstate="print"/>
            <a:srcRect/>
            <a:stretch>
              <a:fillRect/>
            </a:stretch>
          </p:blipFill>
          <p:spPr bwMode="auto">
            <a:xfrm>
              <a:off x="2736" y="2300"/>
              <a:ext cx="3024" cy="2020"/>
            </a:xfrm>
            <a:prstGeom prst="rect">
              <a:avLst/>
            </a:prstGeom>
            <a:noFill/>
            <a:ln w="9525">
              <a:noFill/>
              <a:miter lim="800000"/>
              <a:headEnd/>
              <a:tailEnd/>
            </a:ln>
          </p:spPr>
        </p:pic>
      </p:grpSp>
      <p:pic>
        <p:nvPicPr>
          <p:cNvPr id="91138" name="Picture 2"/>
          <p:cNvPicPr>
            <a:picLocks noChangeAspect="1" noChangeArrowheads="1"/>
          </p:cNvPicPr>
          <p:nvPr/>
        </p:nvPicPr>
        <p:blipFill>
          <a:blip r:embed="rId4" cstate="print"/>
          <a:srcRect/>
          <a:stretch>
            <a:fillRect/>
          </a:stretch>
        </p:blipFill>
        <p:spPr bwMode="auto">
          <a:xfrm>
            <a:off x="76200" y="609600"/>
            <a:ext cx="8945563"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9641"/>
                                        </p:tgtEl>
                                        <p:attrNameLst>
                                          <p:attrName>style.visibility</p:attrName>
                                        </p:attrNameLst>
                                      </p:cBhvr>
                                      <p:to>
                                        <p:strVal val="visible"/>
                                      </p:to>
                                    </p:set>
                                    <p:animEffect transition="in" filter="dissolve">
                                      <p:cBhvr>
                                        <p:cTn id="7" dur="500"/>
                                        <p:tgtEl>
                                          <p:spTgt spid="69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5" descr="Micrurus_tener"/>
          <p:cNvPicPr>
            <a:picLocks noChangeAspect="1" noChangeArrowheads="1"/>
          </p:cNvPicPr>
          <p:nvPr/>
        </p:nvPicPr>
        <p:blipFill>
          <a:blip r:embed="rId2" cstate="print"/>
          <a:srcRect/>
          <a:stretch>
            <a:fillRect/>
          </a:stretch>
        </p:blipFill>
        <p:spPr bwMode="auto">
          <a:xfrm>
            <a:off x="0" y="0"/>
            <a:ext cx="5295900" cy="3409950"/>
          </a:xfrm>
          <a:prstGeom prst="rect">
            <a:avLst/>
          </a:prstGeom>
          <a:noFill/>
          <a:ln w="9525">
            <a:noFill/>
            <a:miter lim="800000"/>
            <a:headEnd/>
            <a:tailEnd/>
          </a:ln>
        </p:spPr>
      </p:pic>
      <p:pic>
        <p:nvPicPr>
          <p:cNvPr id="70663" name="Picture 7" descr="wasp-0071"/>
          <p:cNvPicPr>
            <a:picLocks noChangeAspect="1" noChangeArrowheads="1"/>
          </p:cNvPicPr>
          <p:nvPr/>
        </p:nvPicPr>
        <p:blipFill>
          <a:blip r:embed="rId3" cstate="print"/>
          <a:srcRect/>
          <a:stretch>
            <a:fillRect/>
          </a:stretch>
        </p:blipFill>
        <p:spPr bwMode="auto">
          <a:xfrm>
            <a:off x="5429250" y="0"/>
            <a:ext cx="3714750" cy="2781300"/>
          </a:xfrm>
          <a:prstGeom prst="rect">
            <a:avLst/>
          </a:prstGeom>
          <a:noFill/>
          <a:ln w="9525">
            <a:noFill/>
            <a:miter lim="800000"/>
            <a:headEnd/>
            <a:tailEnd/>
          </a:ln>
        </p:spPr>
      </p:pic>
      <p:pic>
        <p:nvPicPr>
          <p:cNvPr id="70665" name="Picture 9" descr="skunk_babies1">
            <a:hlinkClick r:id="rId4"/>
          </p:cNvPr>
          <p:cNvPicPr>
            <a:picLocks noChangeAspect="1" noChangeArrowheads="1"/>
          </p:cNvPicPr>
          <p:nvPr/>
        </p:nvPicPr>
        <p:blipFill>
          <a:blip r:embed="rId5" cstate="print"/>
          <a:srcRect/>
          <a:stretch>
            <a:fillRect/>
          </a:stretch>
        </p:blipFill>
        <p:spPr bwMode="auto">
          <a:xfrm>
            <a:off x="0" y="3562350"/>
            <a:ext cx="4400550" cy="3295650"/>
          </a:xfrm>
          <a:prstGeom prst="rect">
            <a:avLst/>
          </a:prstGeom>
          <a:noFill/>
          <a:ln w="9525">
            <a:noFill/>
            <a:miter lim="800000"/>
            <a:headEnd/>
            <a:tailEnd/>
          </a:ln>
        </p:spPr>
      </p:pic>
      <p:pic>
        <p:nvPicPr>
          <p:cNvPr id="70667" name="Picture 11" descr="ladybug">
            <a:hlinkClick r:id="rId6"/>
          </p:cNvPr>
          <p:cNvPicPr>
            <a:picLocks noChangeAspect="1" noChangeArrowheads="1"/>
          </p:cNvPicPr>
          <p:nvPr/>
        </p:nvPicPr>
        <p:blipFill>
          <a:blip r:embed="rId7" cstate="print"/>
          <a:srcRect/>
          <a:stretch>
            <a:fillRect/>
          </a:stretch>
        </p:blipFill>
        <p:spPr bwMode="auto">
          <a:xfrm>
            <a:off x="5410200" y="3124200"/>
            <a:ext cx="3733800"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663"/>
                                        </p:tgtEl>
                                        <p:attrNameLst>
                                          <p:attrName>style.visibility</p:attrName>
                                        </p:attrNameLst>
                                      </p:cBhvr>
                                      <p:to>
                                        <p:strVal val="visible"/>
                                      </p:to>
                                    </p:set>
                                    <p:animEffect transition="in" filter="dissolve">
                                      <p:cBhvr>
                                        <p:cTn id="7" dur="500"/>
                                        <p:tgtEl>
                                          <p:spTgt spid="706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0665"/>
                                        </p:tgtEl>
                                        <p:attrNameLst>
                                          <p:attrName>style.visibility</p:attrName>
                                        </p:attrNameLst>
                                      </p:cBhvr>
                                      <p:to>
                                        <p:strVal val="visible"/>
                                      </p:to>
                                    </p:set>
                                    <p:animEffect transition="in" filter="dissolve">
                                      <p:cBhvr>
                                        <p:cTn id="12" dur="500"/>
                                        <p:tgtEl>
                                          <p:spTgt spid="7066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0667"/>
                                        </p:tgtEl>
                                        <p:attrNameLst>
                                          <p:attrName>style.visibility</p:attrName>
                                        </p:attrNameLst>
                                      </p:cBhvr>
                                      <p:to>
                                        <p:strVal val="visible"/>
                                      </p:to>
                                    </p:set>
                                    <p:animEffect transition="in" filter="dissolve">
                                      <p:cBhvr>
                                        <p:cTn id="17" dur="500"/>
                                        <p:tgtEl>
                                          <p:spTgt spid="70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blue-ringed-octopus-1-1">
            <a:hlinkClick r:id="rId2"/>
          </p:cNvPr>
          <p:cNvPicPr>
            <a:picLocks noChangeAspect="1" noChangeArrowheads="1"/>
          </p:cNvPicPr>
          <p:nvPr/>
        </p:nvPicPr>
        <p:blipFill>
          <a:blip r:embed="rId3" cstate="print"/>
          <a:srcRect/>
          <a:stretch>
            <a:fillRect/>
          </a:stretch>
        </p:blipFill>
        <p:spPr bwMode="auto">
          <a:xfrm>
            <a:off x="0" y="0"/>
            <a:ext cx="3810000" cy="2724150"/>
          </a:xfrm>
          <a:prstGeom prst="rect">
            <a:avLst/>
          </a:prstGeom>
          <a:noFill/>
          <a:ln w="9525">
            <a:noFill/>
            <a:miter lim="800000"/>
            <a:headEnd/>
            <a:tailEnd/>
          </a:ln>
        </p:spPr>
      </p:pic>
      <p:pic>
        <p:nvPicPr>
          <p:cNvPr id="71687" name="Picture 7" descr="Aposematic_coloration_Viceroy_butterfly_DP742"/>
          <p:cNvPicPr>
            <a:picLocks noChangeAspect="1" noChangeArrowheads="1"/>
          </p:cNvPicPr>
          <p:nvPr/>
        </p:nvPicPr>
        <p:blipFill>
          <a:blip r:embed="rId4" cstate="print"/>
          <a:srcRect/>
          <a:stretch>
            <a:fillRect/>
          </a:stretch>
        </p:blipFill>
        <p:spPr bwMode="auto">
          <a:xfrm>
            <a:off x="4419600" y="0"/>
            <a:ext cx="4724400" cy="3546475"/>
          </a:xfrm>
          <a:prstGeom prst="rect">
            <a:avLst/>
          </a:prstGeom>
          <a:noFill/>
          <a:ln w="9525">
            <a:noFill/>
            <a:miter lim="800000"/>
            <a:headEnd/>
            <a:tailEnd/>
          </a:ln>
        </p:spPr>
      </p:pic>
      <p:pic>
        <p:nvPicPr>
          <p:cNvPr id="71689" name="Picture 9" descr="Lundys_Lane"/>
          <p:cNvPicPr>
            <a:picLocks noChangeAspect="1" noChangeArrowheads="1"/>
          </p:cNvPicPr>
          <p:nvPr/>
        </p:nvPicPr>
        <p:blipFill>
          <a:blip r:embed="rId5" cstate="print"/>
          <a:srcRect/>
          <a:stretch>
            <a:fillRect/>
          </a:stretch>
        </p:blipFill>
        <p:spPr bwMode="auto">
          <a:xfrm>
            <a:off x="0" y="3600450"/>
            <a:ext cx="4924425" cy="3257550"/>
          </a:xfrm>
          <a:prstGeom prst="rect">
            <a:avLst/>
          </a:prstGeom>
          <a:noFill/>
          <a:ln w="9525">
            <a:noFill/>
            <a:miter lim="800000"/>
            <a:headEnd/>
            <a:tailEnd/>
          </a:ln>
        </p:spPr>
      </p:pic>
      <p:pic>
        <p:nvPicPr>
          <p:cNvPr id="71691" name="Picture 11" descr="french-and-indian-war-delaware-indian-warrior-randy-steele"/>
          <p:cNvPicPr>
            <a:picLocks noChangeAspect="1" noChangeArrowheads="1"/>
          </p:cNvPicPr>
          <p:nvPr/>
        </p:nvPicPr>
        <p:blipFill>
          <a:blip r:embed="rId6" cstate="print"/>
          <a:srcRect/>
          <a:stretch>
            <a:fillRect/>
          </a:stretch>
        </p:blipFill>
        <p:spPr bwMode="auto">
          <a:xfrm>
            <a:off x="4267200" y="3606800"/>
            <a:ext cx="4876800" cy="325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687"/>
                                        </p:tgtEl>
                                        <p:attrNameLst>
                                          <p:attrName>style.visibility</p:attrName>
                                        </p:attrNameLst>
                                      </p:cBhvr>
                                      <p:to>
                                        <p:strVal val="visible"/>
                                      </p:to>
                                    </p:set>
                                    <p:animEffect transition="in" filter="dissolve">
                                      <p:cBhvr>
                                        <p:cTn id="7" dur="500"/>
                                        <p:tgtEl>
                                          <p:spTgt spid="716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689"/>
                                        </p:tgtEl>
                                        <p:attrNameLst>
                                          <p:attrName>style.visibility</p:attrName>
                                        </p:attrNameLst>
                                      </p:cBhvr>
                                      <p:to>
                                        <p:strVal val="visible"/>
                                      </p:to>
                                    </p:set>
                                    <p:animEffect transition="in" filter="dissolve">
                                      <p:cBhvr>
                                        <p:cTn id="12" dur="500"/>
                                        <p:tgtEl>
                                          <p:spTgt spid="7168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691"/>
                                        </p:tgtEl>
                                        <p:attrNameLst>
                                          <p:attrName>style.visibility</p:attrName>
                                        </p:attrNameLst>
                                      </p:cBhvr>
                                      <p:to>
                                        <p:strVal val="visible"/>
                                      </p:to>
                                    </p:set>
                                    <p:animEffect transition="in" filter="dissolve">
                                      <p:cBhvr>
                                        <p:cTn id="17" dur="5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p:cNvPicPr>
            <a:picLocks noChangeAspect="1" noChangeArrowheads="1"/>
          </p:cNvPicPr>
          <p:nvPr/>
        </p:nvPicPr>
        <p:blipFill>
          <a:blip r:embed="rId2" cstate="print"/>
          <a:srcRect/>
          <a:stretch>
            <a:fillRect/>
          </a:stretch>
        </p:blipFill>
        <p:spPr bwMode="auto">
          <a:xfrm>
            <a:off x="2174875" y="3124200"/>
            <a:ext cx="5140325" cy="3733800"/>
          </a:xfrm>
          <a:prstGeom prst="rect">
            <a:avLst/>
          </a:prstGeom>
          <a:noFill/>
          <a:ln w="9525">
            <a:noFill/>
            <a:miter lim="800000"/>
            <a:headEnd/>
            <a:tailEnd/>
          </a:ln>
          <a:effectLst>
            <a:outerShdw dist="35921" dir="2700000" algn="ctr" rotWithShape="0">
              <a:srgbClr val="808080"/>
            </a:outerShdw>
          </a:effectLst>
        </p:spPr>
      </p:pic>
      <p:pic>
        <p:nvPicPr>
          <p:cNvPr id="94210" name="Picture 2"/>
          <p:cNvPicPr>
            <a:picLocks noChangeAspect="1" noChangeArrowheads="1"/>
          </p:cNvPicPr>
          <p:nvPr/>
        </p:nvPicPr>
        <p:blipFill>
          <a:blip r:embed="rId3" cstate="print"/>
          <a:srcRect/>
          <a:stretch>
            <a:fillRect/>
          </a:stretch>
        </p:blipFill>
        <p:spPr bwMode="auto">
          <a:xfrm>
            <a:off x="0" y="1238250"/>
            <a:ext cx="9144000" cy="725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53-05a-Poorwill"/>
          <p:cNvPicPr>
            <a:picLocks noChangeAspect="1" noChangeArrowheads="1"/>
          </p:cNvPicPr>
          <p:nvPr/>
        </p:nvPicPr>
        <p:blipFill>
          <a:blip r:embed="rId2" cstate="print"/>
          <a:srcRect/>
          <a:stretch>
            <a:fillRect/>
          </a:stretch>
        </p:blipFill>
        <p:spPr bwMode="auto">
          <a:xfrm>
            <a:off x="0" y="0"/>
            <a:ext cx="4953000" cy="3387725"/>
          </a:xfrm>
          <a:prstGeom prst="rect">
            <a:avLst/>
          </a:prstGeom>
          <a:noFill/>
          <a:effectLst>
            <a:outerShdw dist="35921" dir="2700000" algn="ctr" rotWithShape="0">
              <a:srgbClr val="808080"/>
            </a:outerShdw>
          </a:effectLst>
        </p:spPr>
      </p:pic>
      <p:pic>
        <p:nvPicPr>
          <p:cNvPr id="3" name="Picture 7"/>
          <p:cNvPicPr>
            <a:picLocks noChangeAspect="1" noChangeArrowheads="1"/>
          </p:cNvPicPr>
          <p:nvPr/>
        </p:nvPicPr>
        <p:blipFill>
          <a:blip r:embed="rId3" cstate="print"/>
          <a:srcRect l="13284"/>
          <a:stretch>
            <a:fillRect/>
          </a:stretch>
        </p:blipFill>
        <p:spPr bwMode="auto">
          <a:xfrm>
            <a:off x="4648200" y="0"/>
            <a:ext cx="4495800" cy="6894513"/>
          </a:xfrm>
          <a:prstGeom prst="rect">
            <a:avLst/>
          </a:prstGeom>
          <a:noFill/>
          <a:ln w="9525">
            <a:noFill/>
            <a:miter lim="800000"/>
            <a:headEnd/>
            <a:tailEnd/>
          </a:ln>
          <a:effectLst>
            <a:outerShdw dist="35921" dir="2700000" algn="ctr" rotWithShape="0">
              <a:srgbClr val="808080"/>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24" name="Group 8"/>
          <p:cNvGrpSpPr>
            <a:grpSpLocks/>
          </p:cNvGrpSpPr>
          <p:nvPr/>
        </p:nvGrpSpPr>
        <p:grpSpPr bwMode="auto">
          <a:xfrm>
            <a:off x="0" y="3289300"/>
            <a:ext cx="9144000" cy="3568700"/>
            <a:chOff x="0" y="2072"/>
            <a:chExt cx="5760" cy="2248"/>
          </a:xfrm>
        </p:grpSpPr>
        <p:pic>
          <p:nvPicPr>
            <p:cNvPr id="21507" name="Picture 5"/>
            <p:cNvPicPr>
              <a:picLocks noChangeAspect="1" noChangeArrowheads="1"/>
            </p:cNvPicPr>
            <p:nvPr/>
          </p:nvPicPr>
          <p:blipFill>
            <a:blip r:embed="rId2" cstate="print"/>
            <a:srcRect/>
            <a:stretch>
              <a:fillRect/>
            </a:stretch>
          </p:blipFill>
          <p:spPr bwMode="auto">
            <a:xfrm>
              <a:off x="0" y="2072"/>
              <a:ext cx="2688" cy="2248"/>
            </a:xfrm>
            <a:prstGeom prst="rect">
              <a:avLst/>
            </a:prstGeom>
            <a:noFill/>
            <a:ln w="9525">
              <a:noFill/>
              <a:miter lim="800000"/>
              <a:headEnd/>
              <a:tailEnd/>
            </a:ln>
          </p:spPr>
        </p:pic>
        <p:pic>
          <p:nvPicPr>
            <p:cNvPr id="21508" name="Picture 7" descr="ANd9GcSIMAL_jlRTyhvsx3dHWDUhNXhJijInzh_4Ai9SGsYnb1pLxzOSUg"/>
            <p:cNvPicPr>
              <a:picLocks noChangeAspect="1" noChangeArrowheads="1"/>
            </p:cNvPicPr>
            <p:nvPr/>
          </p:nvPicPr>
          <p:blipFill>
            <a:blip r:embed="rId3" cstate="print"/>
            <a:srcRect/>
            <a:stretch>
              <a:fillRect/>
            </a:stretch>
          </p:blipFill>
          <p:spPr bwMode="auto">
            <a:xfrm>
              <a:off x="2784" y="2086"/>
              <a:ext cx="2976" cy="2234"/>
            </a:xfrm>
            <a:prstGeom prst="rect">
              <a:avLst/>
            </a:prstGeom>
            <a:noFill/>
            <a:ln w="9525">
              <a:noFill/>
              <a:miter lim="800000"/>
              <a:headEnd/>
              <a:tailEnd/>
            </a:ln>
          </p:spPr>
        </p:pic>
      </p:grpSp>
      <p:pic>
        <p:nvPicPr>
          <p:cNvPr id="21506" name="Picture 9"/>
          <p:cNvPicPr>
            <a:picLocks noChangeAspect="1" noChangeArrowheads="1"/>
          </p:cNvPicPr>
          <p:nvPr/>
        </p:nvPicPr>
        <p:blipFill>
          <a:blip r:embed="rId4" cstate="print"/>
          <a:srcRect/>
          <a:stretch>
            <a:fillRect/>
          </a:stretch>
        </p:blipFill>
        <p:spPr bwMode="auto">
          <a:xfrm>
            <a:off x="76200" y="762000"/>
            <a:ext cx="8991600" cy="838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checkerboard(across)">
                                      <p:cBhvr>
                                        <p:cTn id="7"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Leaf mimic insect(Andasibe)"/>
          <p:cNvPicPr>
            <a:picLocks noChangeAspect="1" noChangeArrowheads="1"/>
          </p:cNvPicPr>
          <p:nvPr/>
        </p:nvPicPr>
        <p:blipFill>
          <a:blip r:embed="rId2" cstate="print"/>
          <a:srcRect/>
          <a:stretch>
            <a:fillRect/>
          </a:stretch>
        </p:blipFill>
        <p:spPr bwMode="auto">
          <a:xfrm>
            <a:off x="457200" y="762000"/>
            <a:ext cx="8229600" cy="540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Mantis_02"/>
          <p:cNvPicPr>
            <a:picLocks noChangeAspect="1" noChangeArrowheads="1"/>
          </p:cNvPicPr>
          <p:nvPr/>
        </p:nvPicPr>
        <p:blipFill>
          <a:blip r:embed="rId2" cstate="print"/>
          <a:srcRect/>
          <a:stretch>
            <a:fillRect/>
          </a:stretch>
        </p:blipFill>
        <p:spPr bwMode="auto">
          <a:xfrm>
            <a:off x="304800" y="512763"/>
            <a:ext cx="8610600" cy="558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oup 2"/>
          <p:cNvGrpSpPr>
            <a:grpSpLocks/>
          </p:cNvGrpSpPr>
          <p:nvPr/>
        </p:nvGrpSpPr>
        <p:grpSpPr bwMode="auto">
          <a:xfrm>
            <a:off x="-46038" y="-312738"/>
            <a:ext cx="9236076" cy="7483476"/>
            <a:chOff x="-58" y="0"/>
            <a:chExt cx="5818" cy="4714"/>
          </a:xfrm>
        </p:grpSpPr>
        <p:sp>
          <p:nvSpPr>
            <p:cNvPr id="98307" name="Rectangle 3"/>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n-US"/>
            </a:p>
          </p:txBody>
        </p:sp>
        <p:sp>
          <p:nvSpPr>
            <p:cNvPr id="98308" name="Rectangle 4"/>
            <p:cNvSpPr>
              <a:spLocks noChangeArrowheads="1"/>
            </p:cNvSpPr>
            <p:nvPr/>
          </p:nvSpPr>
          <p:spPr bwMode="auto">
            <a:xfrm>
              <a:off x="0" y="0"/>
              <a:ext cx="5760" cy="4205"/>
            </a:xfrm>
            <a:prstGeom prst="rect">
              <a:avLst/>
            </a:prstGeom>
            <a:noFill/>
            <a:ln w="9525">
              <a:noFill/>
              <a:miter lim="800000"/>
              <a:headEnd/>
              <a:tailEnd/>
            </a:ln>
          </p:spPr>
          <p:txBody>
            <a:bodyPr/>
            <a:lstStyle/>
            <a:p>
              <a:pPr eaLnBrk="0" hangingPunct="0"/>
              <a:r>
                <a:rPr lang="en-US" sz="1000" b="1"/>
                <a:t>  </a:t>
              </a:r>
              <a:r>
                <a:rPr lang="en-US" sz="43200" b="1"/>
                <a:t> </a:t>
              </a:r>
              <a:r>
                <a:rPr lang="en-US" sz="1000" b="1"/>
                <a:t>                                                                                                                                                    </a:t>
              </a:r>
            </a:p>
          </p:txBody>
        </p:sp>
        <p:sp>
          <p:nvSpPr>
            <p:cNvPr id="98309" name="Rectangle 5"/>
            <p:cNvSpPr>
              <a:spLocks noChangeArrowheads="1"/>
            </p:cNvSpPr>
            <p:nvPr/>
          </p:nvSpPr>
          <p:spPr bwMode="auto">
            <a:xfrm>
              <a:off x="-58" y="4176"/>
              <a:ext cx="116" cy="538"/>
            </a:xfrm>
            <a:prstGeom prst="rect">
              <a:avLst/>
            </a:prstGeom>
            <a:noFill/>
            <a:ln w="9525">
              <a:noFill/>
              <a:miter lim="800000"/>
              <a:headEnd/>
              <a:tailEnd/>
            </a:ln>
          </p:spPr>
          <p:txBody>
            <a:bodyPr>
              <a:spAutoFit/>
            </a:bodyPr>
            <a:lstStyle/>
            <a:p>
              <a:pPr eaLnBrk="0" hangingPunct="0"/>
              <a:endParaRPr lang="en-US" sz="2600" b="1">
                <a:latin typeface="Comic Sans MS" pitchFamily="66" charset="0"/>
              </a:endParaRPr>
            </a:p>
            <a:p>
              <a:pPr eaLnBrk="0" hangingPunct="0"/>
              <a:endParaRPr lang="en-US" sz="2400">
                <a:latin typeface="Times New Roman" pitchFamily="18" charset="0"/>
              </a:endParaRPr>
            </a:p>
          </p:txBody>
        </p:sp>
      </p:grpSp>
      <p:pic>
        <p:nvPicPr>
          <p:cNvPr id="98306" name="Picture 6" descr="Praying mantis standing guard of its tree"/>
          <p:cNvPicPr>
            <a:picLocks noChangeAspect="1" noChangeArrowheads="1"/>
          </p:cNvPicPr>
          <p:nvPr/>
        </p:nvPicPr>
        <p:blipFill>
          <a:blip r:embed="rId2" cstate="print"/>
          <a:srcRect/>
          <a:stretch>
            <a:fillRect/>
          </a:stretch>
        </p:blipFill>
        <p:spPr bwMode="auto">
          <a:xfrm>
            <a:off x="2225675" y="381000"/>
            <a:ext cx="46323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camou35459"/>
          <p:cNvPicPr>
            <a:picLocks noChangeAspect="1" noChangeArrowheads="1"/>
          </p:cNvPicPr>
          <p:nvPr/>
        </p:nvPicPr>
        <p:blipFill>
          <a:blip r:embed="rId2" cstate="print"/>
          <a:srcRect/>
          <a:stretch>
            <a:fillRect/>
          </a:stretch>
        </p:blipFill>
        <p:spPr bwMode="auto">
          <a:xfrm>
            <a:off x="838200" y="704850"/>
            <a:ext cx="7391400" cy="554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Walking stick insect (Ft. Dauphin)"/>
          <p:cNvPicPr>
            <a:picLocks noChangeAspect="1" noChangeArrowheads="1"/>
          </p:cNvPicPr>
          <p:nvPr/>
        </p:nvPicPr>
        <p:blipFill>
          <a:blip r:embed="rId2" cstate="print"/>
          <a:srcRect/>
          <a:stretch>
            <a:fillRect/>
          </a:stretch>
        </p:blipFill>
        <p:spPr bwMode="auto">
          <a:xfrm>
            <a:off x="533400" y="571500"/>
            <a:ext cx="8153400" cy="544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Tambopata_1029_4797"/>
          <p:cNvPicPr>
            <a:picLocks noChangeAspect="1" noChangeArrowheads="1"/>
          </p:cNvPicPr>
          <p:nvPr/>
        </p:nvPicPr>
        <p:blipFill>
          <a:blip r:embed="rId2" cstate="print"/>
          <a:srcRect/>
          <a:stretch>
            <a:fillRect/>
          </a:stretch>
        </p:blipFill>
        <p:spPr bwMode="auto">
          <a:xfrm>
            <a:off x="76200" y="914400"/>
            <a:ext cx="3427413" cy="5495925"/>
          </a:xfrm>
          <a:prstGeom prst="rect">
            <a:avLst/>
          </a:prstGeom>
          <a:noFill/>
          <a:ln w="9525">
            <a:noFill/>
            <a:miter lim="800000"/>
            <a:headEnd/>
            <a:tailEnd/>
          </a:ln>
        </p:spPr>
      </p:pic>
      <p:pic>
        <p:nvPicPr>
          <p:cNvPr id="101378" name="Picture 3" descr="Walking stick insect under a leaf"/>
          <p:cNvPicPr>
            <a:picLocks noChangeAspect="1" noChangeArrowheads="1"/>
          </p:cNvPicPr>
          <p:nvPr/>
        </p:nvPicPr>
        <p:blipFill>
          <a:blip r:embed="rId3" cstate="print"/>
          <a:srcRect/>
          <a:stretch>
            <a:fillRect/>
          </a:stretch>
        </p:blipFill>
        <p:spPr bwMode="auto">
          <a:xfrm>
            <a:off x="3581400" y="1752600"/>
            <a:ext cx="54864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sheared_rocks"/>
          <p:cNvPicPr>
            <a:picLocks noChangeAspect="1" noChangeArrowheads="1"/>
          </p:cNvPicPr>
          <p:nvPr/>
        </p:nvPicPr>
        <p:blipFill>
          <a:blip r:embed="rId2" cstate="print"/>
          <a:srcRect/>
          <a:stretch>
            <a:fillRect/>
          </a:stretch>
        </p:blipFill>
        <p:spPr bwMode="auto">
          <a:xfrm>
            <a:off x="3848100" y="2886075"/>
            <a:ext cx="5295900" cy="3971925"/>
          </a:xfrm>
          <a:prstGeom prst="rect">
            <a:avLst/>
          </a:prstGeom>
          <a:noFill/>
          <a:ln w="9525">
            <a:noFill/>
            <a:miter lim="800000"/>
            <a:headEnd/>
            <a:tailEnd/>
          </a:ln>
        </p:spPr>
      </p:pic>
      <p:pic>
        <p:nvPicPr>
          <p:cNvPr id="79875" name="Picture 3" descr="texture2"/>
          <p:cNvPicPr>
            <a:picLocks noChangeAspect="1" noChangeArrowheads="1"/>
          </p:cNvPicPr>
          <p:nvPr/>
        </p:nvPicPr>
        <p:blipFill>
          <a:blip r:embed="rId3" cstate="print"/>
          <a:srcRect/>
          <a:stretch>
            <a:fillRect/>
          </a:stretch>
        </p:blipFill>
        <p:spPr bwMode="auto">
          <a:xfrm>
            <a:off x="0" y="0"/>
            <a:ext cx="5295900" cy="3971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500"/>
                                        <p:tgtEl>
                                          <p:spTgt spid="7987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Effect transition="in" filter="dissolve">
                                      <p:cBhvr>
                                        <p:cTn id="12" dur="5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2" cstate="print"/>
          <a:srcRect/>
          <a:stretch>
            <a:fillRect/>
          </a:stretch>
        </p:blipFill>
        <p:spPr bwMode="auto">
          <a:xfrm>
            <a:off x="2657475" y="0"/>
            <a:ext cx="4276725"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descr="53-08-MllerianMimicry"/>
          <p:cNvPicPr>
            <a:picLocks noChangeAspect="1" noChangeArrowheads="1"/>
          </p:cNvPicPr>
          <p:nvPr/>
        </p:nvPicPr>
        <p:blipFill>
          <a:blip r:embed="rId2" cstate="print"/>
          <a:srcRect/>
          <a:stretch>
            <a:fillRect/>
          </a:stretch>
        </p:blipFill>
        <p:spPr bwMode="auto">
          <a:xfrm>
            <a:off x="0" y="3360738"/>
            <a:ext cx="9144000" cy="3021012"/>
          </a:xfrm>
          <a:prstGeom prst="rect">
            <a:avLst/>
          </a:prstGeom>
          <a:noFill/>
          <a:ln w="9525">
            <a:noFill/>
            <a:miter lim="800000"/>
            <a:headEnd/>
            <a:tailEnd/>
          </a:ln>
        </p:spPr>
      </p:pic>
      <p:pic>
        <p:nvPicPr>
          <p:cNvPr id="104450" name="Picture 2"/>
          <p:cNvPicPr>
            <a:picLocks noChangeAspect="1" noChangeArrowheads="1"/>
          </p:cNvPicPr>
          <p:nvPr/>
        </p:nvPicPr>
        <p:blipFill>
          <a:blip r:embed="rId3" cstate="print"/>
          <a:srcRect/>
          <a:stretch>
            <a:fillRect/>
          </a:stretch>
        </p:blipFill>
        <p:spPr bwMode="auto">
          <a:xfrm>
            <a:off x="0" y="852488"/>
            <a:ext cx="9144000" cy="7477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dissolve">
                                      <p:cBhvr>
                                        <p:cTn id="7" dur="500"/>
                                        <p:tgtEl>
                                          <p:spTgt spid="80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2" cstate="print"/>
          <a:srcRect/>
          <a:stretch>
            <a:fillRect/>
          </a:stretch>
        </p:blipFill>
        <p:spPr bwMode="auto">
          <a:xfrm>
            <a:off x="76200" y="838200"/>
            <a:ext cx="8845550" cy="762000"/>
          </a:xfrm>
          <a:prstGeom prst="rect">
            <a:avLst/>
          </a:prstGeom>
          <a:noFill/>
          <a:ln w="9525">
            <a:noFill/>
            <a:miter lim="800000"/>
            <a:headEnd/>
            <a:tailEnd/>
          </a:ln>
        </p:spPr>
      </p:pic>
      <p:pic>
        <p:nvPicPr>
          <p:cNvPr id="131075" name="Picture 3" descr="http://bio1152.nicerweb.com/Locked/media/ch54/54_05cBatesianMimicry-L.jpg"/>
          <p:cNvPicPr>
            <a:picLocks noChangeAspect="1" noChangeArrowheads="1"/>
          </p:cNvPicPr>
          <p:nvPr/>
        </p:nvPicPr>
        <p:blipFill>
          <a:blip r:embed="rId3" cstate="print"/>
          <a:srcRect/>
          <a:stretch>
            <a:fillRect/>
          </a:stretch>
        </p:blipFill>
        <p:spPr bwMode="auto">
          <a:xfrm>
            <a:off x="1066800" y="1676400"/>
            <a:ext cx="7620000" cy="497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1075"/>
                                        </p:tgtEl>
                                        <p:attrNameLst>
                                          <p:attrName>style.visibility</p:attrName>
                                        </p:attrNameLst>
                                      </p:cBhvr>
                                      <p:to>
                                        <p:strVal val="visible"/>
                                      </p:to>
                                    </p:set>
                                    <p:animEffect transition="in" filter="checkerboard(across)">
                                      <p:cBhvr>
                                        <p:cTn id="7" dur="500"/>
                                        <p:tgtEl>
                                          <p:spTgt spid="13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2" cstate="print"/>
          <a:srcRect/>
          <a:stretch>
            <a:fillRect/>
          </a:stretch>
        </p:blipFill>
        <p:spPr bwMode="auto">
          <a:xfrm>
            <a:off x="0" y="0"/>
            <a:ext cx="9144000" cy="260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descr="monarch_male2"/>
          <p:cNvPicPr>
            <a:picLocks noChangeAspect="1" noChangeArrowheads="1"/>
          </p:cNvPicPr>
          <p:nvPr/>
        </p:nvPicPr>
        <p:blipFill>
          <a:blip r:embed="rId2" cstate="print"/>
          <a:srcRect/>
          <a:stretch>
            <a:fillRect/>
          </a:stretch>
        </p:blipFill>
        <p:spPr bwMode="auto">
          <a:xfrm>
            <a:off x="152400" y="152400"/>
            <a:ext cx="4300538" cy="2670175"/>
          </a:xfrm>
          <a:prstGeom prst="rect">
            <a:avLst/>
          </a:prstGeom>
          <a:noFill/>
          <a:effectLst>
            <a:outerShdw dist="35921" dir="2700000" algn="ctr" rotWithShape="0">
              <a:srgbClr val="808080"/>
            </a:outerShdw>
          </a:effectLst>
        </p:spPr>
      </p:pic>
      <p:pic>
        <p:nvPicPr>
          <p:cNvPr id="146437" name="Picture 5" descr="viceroy"/>
          <p:cNvPicPr>
            <a:picLocks noChangeAspect="1" noChangeArrowheads="1"/>
          </p:cNvPicPr>
          <p:nvPr/>
        </p:nvPicPr>
        <p:blipFill>
          <a:blip r:embed="rId3" cstate="print"/>
          <a:srcRect/>
          <a:stretch>
            <a:fillRect/>
          </a:stretch>
        </p:blipFill>
        <p:spPr bwMode="auto">
          <a:xfrm>
            <a:off x="4724400" y="152400"/>
            <a:ext cx="3733800" cy="2670175"/>
          </a:xfrm>
          <a:prstGeom prst="rect">
            <a:avLst/>
          </a:prstGeom>
          <a:noFill/>
          <a:effectLst>
            <a:outerShdw dist="35921" dir="2700000" algn="ctr" rotWithShape="0">
              <a:srgbClr val="808080"/>
            </a:outerShdw>
          </a:effectLst>
        </p:spPr>
      </p:pic>
      <p:pic>
        <p:nvPicPr>
          <p:cNvPr id="146438" name="Picture 6"/>
          <p:cNvPicPr>
            <a:picLocks noChangeAspect="1" noChangeArrowheads="1"/>
          </p:cNvPicPr>
          <p:nvPr/>
        </p:nvPicPr>
        <p:blipFill>
          <a:blip r:embed="rId4" cstate="print"/>
          <a:srcRect l="2812" t="14999" r="2812" b="30000"/>
          <a:stretch>
            <a:fillRect/>
          </a:stretch>
        </p:blipFill>
        <p:spPr bwMode="auto">
          <a:xfrm>
            <a:off x="990600" y="2971800"/>
            <a:ext cx="7239000" cy="3165475"/>
          </a:xfrm>
          <a:prstGeom prst="rect">
            <a:avLst/>
          </a:prstGeom>
          <a:noFill/>
          <a:ln w="9525">
            <a:noFill/>
            <a:miter lim="800000"/>
            <a:headEnd/>
            <a:tailEnd/>
          </a:ln>
          <a:effectLst>
            <a:outerShdw dist="35921" dir="2700000" algn="ctr" rotWithShape="0">
              <a:srgbClr val="808080"/>
            </a:outerShdw>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http://www.felinepress.com/images/03-yellowjacket-wasp-clearwing-moth-batesian-mimicry-florida.jpg"/>
          <p:cNvPicPr>
            <a:picLocks noChangeAspect="1" noChangeArrowheads="1"/>
          </p:cNvPicPr>
          <p:nvPr/>
        </p:nvPicPr>
        <p:blipFill>
          <a:blip r:embed="rId2" cstate="print"/>
          <a:srcRect/>
          <a:stretch>
            <a:fillRect/>
          </a:stretch>
        </p:blipFill>
        <p:spPr bwMode="auto">
          <a:xfrm>
            <a:off x="914400" y="838200"/>
            <a:ext cx="7620000" cy="5076825"/>
          </a:xfrm>
          <a:prstGeom prst="rect">
            <a:avLst/>
          </a:prstGeom>
          <a:noFill/>
          <a:ln w="9525">
            <a:noFill/>
            <a:miter lim="800000"/>
            <a:headEnd/>
            <a:tailEnd/>
          </a:ln>
        </p:spPr>
      </p:pic>
      <p:sp>
        <p:nvSpPr>
          <p:cNvPr id="3" name="WordArt 10"/>
          <p:cNvSpPr>
            <a:spLocks noChangeArrowheads="1" noChangeShapeType="1" noTextEdit="1"/>
          </p:cNvSpPr>
          <p:nvPr/>
        </p:nvSpPr>
        <p:spPr bwMode="auto">
          <a:xfrm>
            <a:off x="228600" y="838200"/>
            <a:ext cx="3810000" cy="762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Yellow Jacket!</a:t>
            </a:r>
          </a:p>
        </p:txBody>
      </p:sp>
      <p:sp>
        <p:nvSpPr>
          <p:cNvPr id="4" name="WordArt 10"/>
          <p:cNvSpPr>
            <a:spLocks noChangeArrowheads="1" noChangeShapeType="1" noTextEdit="1"/>
          </p:cNvSpPr>
          <p:nvPr/>
        </p:nvSpPr>
        <p:spPr bwMode="auto">
          <a:xfrm>
            <a:off x="5105400" y="838200"/>
            <a:ext cx="3810000" cy="762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Clearwing Moth!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4" descr="http://freepages.misc.rootsweb.ancestry.com/~larsonmorgan/flies/fly%20-%20Syrphid%20Fly%20(Helophilus)%20%5bMO%2004%5d.jpg"/>
          <p:cNvPicPr>
            <a:picLocks noChangeAspect="1" noChangeArrowheads="1"/>
          </p:cNvPicPr>
          <p:nvPr/>
        </p:nvPicPr>
        <p:blipFill>
          <a:blip r:embed="rId2" cstate="print"/>
          <a:srcRect/>
          <a:stretch>
            <a:fillRect/>
          </a:stretch>
        </p:blipFill>
        <p:spPr bwMode="auto">
          <a:xfrm>
            <a:off x="4343400" y="2990850"/>
            <a:ext cx="4800600" cy="3867150"/>
          </a:xfrm>
          <a:prstGeom prst="rect">
            <a:avLst/>
          </a:prstGeom>
          <a:noFill/>
          <a:ln w="9525">
            <a:noFill/>
            <a:miter lim="800000"/>
            <a:headEnd/>
            <a:tailEnd/>
          </a:ln>
        </p:spPr>
      </p:pic>
      <p:pic>
        <p:nvPicPr>
          <p:cNvPr id="110594" name="Picture 6" descr="http://www.greatsunflower.org/files/images/dark_honey_bee_hemberger.jpg"/>
          <p:cNvPicPr>
            <a:picLocks noChangeAspect="1" noChangeArrowheads="1"/>
          </p:cNvPicPr>
          <p:nvPr/>
        </p:nvPicPr>
        <p:blipFill>
          <a:blip r:embed="rId3" cstate="print"/>
          <a:srcRect/>
          <a:stretch>
            <a:fillRect/>
          </a:stretch>
        </p:blipFill>
        <p:spPr bwMode="auto">
          <a:xfrm>
            <a:off x="0" y="0"/>
            <a:ext cx="4762500" cy="3400425"/>
          </a:xfrm>
          <a:prstGeom prst="rect">
            <a:avLst/>
          </a:prstGeom>
          <a:noFill/>
          <a:ln w="9525">
            <a:noFill/>
            <a:miter lim="800000"/>
            <a:headEnd/>
            <a:tailEnd/>
          </a:ln>
        </p:spPr>
      </p:pic>
      <p:sp>
        <p:nvSpPr>
          <p:cNvPr id="5" name="WordArt 10"/>
          <p:cNvSpPr>
            <a:spLocks noChangeArrowheads="1" noChangeShapeType="1" noTextEdit="1"/>
          </p:cNvSpPr>
          <p:nvPr/>
        </p:nvSpPr>
        <p:spPr bwMode="auto">
          <a:xfrm>
            <a:off x="3810000" y="0"/>
            <a:ext cx="3810000" cy="762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Honey Bee!</a:t>
            </a:r>
          </a:p>
        </p:txBody>
      </p:sp>
      <p:sp>
        <p:nvSpPr>
          <p:cNvPr id="6" name="WordArt 10"/>
          <p:cNvSpPr>
            <a:spLocks noChangeArrowheads="1" noChangeShapeType="1" noTextEdit="1"/>
          </p:cNvSpPr>
          <p:nvPr/>
        </p:nvSpPr>
        <p:spPr bwMode="auto">
          <a:xfrm>
            <a:off x="914400" y="5029200"/>
            <a:ext cx="3810000" cy="762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Syrphid Fly!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5" descr="coral snakes as batesian mimics"/>
          <p:cNvPicPr>
            <a:picLocks noChangeAspect="1" noChangeArrowheads="1"/>
          </p:cNvPicPr>
          <p:nvPr/>
        </p:nvPicPr>
        <p:blipFill>
          <a:blip r:embed="rId2" cstate="print"/>
          <a:srcRect/>
          <a:stretch>
            <a:fillRect/>
          </a:stretch>
        </p:blipFill>
        <p:spPr bwMode="auto">
          <a:xfrm>
            <a:off x="0" y="0"/>
            <a:ext cx="6010275" cy="3362325"/>
          </a:xfrm>
          <a:prstGeom prst="rect">
            <a:avLst/>
          </a:prstGeom>
          <a:noFill/>
          <a:ln w="9525">
            <a:noFill/>
            <a:miter lim="800000"/>
            <a:headEnd/>
            <a:tailEnd/>
          </a:ln>
        </p:spPr>
      </p:pic>
      <p:pic>
        <p:nvPicPr>
          <p:cNvPr id="111618" name="Picture 7" descr="Myrmarachne"/>
          <p:cNvPicPr>
            <a:picLocks noChangeAspect="1" noChangeArrowheads="1"/>
          </p:cNvPicPr>
          <p:nvPr/>
        </p:nvPicPr>
        <p:blipFill>
          <a:blip r:embed="rId3" cstate="print"/>
          <a:srcRect/>
          <a:stretch>
            <a:fillRect/>
          </a:stretch>
        </p:blipFill>
        <p:spPr bwMode="auto">
          <a:xfrm>
            <a:off x="5997575" y="0"/>
            <a:ext cx="3146425"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5" descr="Picture3"/>
          <p:cNvPicPr>
            <a:picLocks noChangeAspect="1" noChangeArrowheads="1"/>
          </p:cNvPicPr>
          <p:nvPr/>
        </p:nvPicPr>
        <p:blipFill>
          <a:blip r:embed="rId2" cstate="print"/>
          <a:srcRect/>
          <a:stretch>
            <a:fillRect/>
          </a:stretch>
        </p:blipFill>
        <p:spPr bwMode="auto">
          <a:xfrm>
            <a:off x="3048000" y="3025775"/>
            <a:ext cx="6096000" cy="3832225"/>
          </a:xfrm>
          <a:prstGeom prst="rect">
            <a:avLst/>
          </a:prstGeom>
          <a:noFill/>
          <a:ln w="9525">
            <a:noFill/>
            <a:miter lim="800000"/>
            <a:headEnd/>
            <a:tailEnd/>
          </a:ln>
        </p:spPr>
      </p:pic>
      <p:pic>
        <p:nvPicPr>
          <p:cNvPr id="112642" name="Picture 9" descr="Io-moth-adult"/>
          <p:cNvPicPr>
            <a:picLocks noChangeAspect="1" noChangeArrowheads="1"/>
          </p:cNvPicPr>
          <p:nvPr/>
        </p:nvPicPr>
        <p:blipFill>
          <a:blip r:embed="rId3" cstate="print"/>
          <a:srcRect/>
          <a:stretch>
            <a:fillRect/>
          </a:stretch>
        </p:blipFill>
        <p:spPr bwMode="auto">
          <a:xfrm>
            <a:off x="0" y="0"/>
            <a:ext cx="5114925" cy="3409950"/>
          </a:xfrm>
          <a:prstGeom prst="rect">
            <a:avLst/>
          </a:prstGeom>
          <a:noFill/>
          <a:ln w="9525">
            <a:noFill/>
            <a:miter lim="800000"/>
            <a:headEnd/>
            <a:tailEnd/>
          </a:ln>
        </p:spPr>
      </p:pic>
      <p:sp>
        <p:nvSpPr>
          <p:cNvPr id="89098" name="WordArt 10"/>
          <p:cNvSpPr>
            <a:spLocks noChangeArrowheads="1" noChangeShapeType="1" noTextEdit="1"/>
          </p:cNvSpPr>
          <p:nvPr/>
        </p:nvSpPr>
        <p:spPr bwMode="auto">
          <a:xfrm>
            <a:off x="4876800" y="609600"/>
            <a:ext cx="3810000" cy="1905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DECEPTIVE</a:t>
            </a:r>
          </a:p>
          <a:p>
            <a:pPr algn="ctr"/>
            <a:r>
              <a:rPr lang="en-US" sz="3600" kern="10">
                <a:ln w="28575">
                  <a:solidFill>
                    <a:srgbClr val="000000"/>
                  </a:solidFill>
                  <a:round/>
                  <a:headEnd/>
                  <a:tailEnd/>
                </a:ln>
                <a:solidFill>
                  <a:srgbClr val="FFFF00"/>
                </a:solidFill>
                <a:latin typeface="Cooper Black"/>
              </a:rPr>
              <a:t>MARKINGS!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98"/>
                                        </p:tgtEl>
                                        <p:attrNameLst>
                                          <p:attrName>style.visibility</p:attrName>
                                        </p:attrNameLst>
                                      </p:cBhvr>
                                      <p:to>
                                        <p:strVal val="visible"/>
                                      </p:to>
                                    </p:set>
                                    <p:animEffect transition="in" filter="checkerboard(across)">
                                      <p:cBhvr>
                                        <p:cTn id="7" dur="500"/>
                                        <p:tgtEl>
                                          <p:spTgt spid="89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Hunted Becomes Hunter as Moths Mimic Spiders [LiveScience 2006-12-21]; Image ONLY">
            <a:hlinkClick r:id="rId2"/>
          </p:cNvPr>
          <p:cNvPicPr>
            <a:picLocks noChangeAspect="1" noChangeArrowheads="1"/>
          </p:cNvPicPr>
          <p:nvPr/>
        </p:nvPicPr>
        <p:blipFill>
          <a:blip r:embed="rId3" cstate="print"/>
          <a:srcRect/>
          <a:stretch>
            <a:fillRect/>
          </a:stretch>
        </p:blipFill>
        <p:spPr bwMode="auto">
          <a:xfrm>
            <a:off x="3582988" y="0"/>
            <a:ext cx="5561012" cy="6858000"/>
          </a:xfrm>
          <a:prstGeom prst="rect">
            <a:avLst/>
          </a:prstGeom>
          <a:noFill/>
          <a:ln w="9525">
            <a:noFill/>
            <a:miter lim="800000"/>
            <a:headEnd/>
            <a:tailEnd/>
          </a:ln>
        </p:spPr>
      </p:pic>
      <p:sp>
        <p:nvSpPr>
          <p:cNvPr id="113666" name="WordArt 5"/>
          <p:cNvSpPr>
            <a:spLocks noChangeArrowheads="1" noChangeShapeType="1" noTextEdit="1"/>
          </p:cNvSpPr>
          <p:nvPr/>
        </p:nvSpPr>
        <p:spPr bwMode="auto">
          <a:xfrm>
            <a:off x="381000" y="2438400"/>
            <a:ext cx="3810000" cy="1905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MOTH OR </a:t>
            </a:r>
          </a:p>
          <a:p>
            <a:pPr algn="ctr"/>
            <a:r>
              <a:rPr lang="en-US" sz="3600" kern="10">
                <a:ln w="28575">
                  <a:solidFill>
                    <a:srgbClr val="000000"/>
                  </a:solidFill>
                  <a:round/>
                  <a:headEnd/>
                  <a:tailEnd/>
                </a:ln>
                <a:solidFill>
                  <a:srgbClr val="FFFF00"/>
                </a:solidFill>
                <a:latin typeface="Cooper Black"/>
              </a:rPr>
              <a:t>SPIDER?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checkerboard(across)">
                                      <p:cBhvr>
                                        <p:cTn id="7"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p:cNvPicPr>
            <a:picLocks noChangeAspect="1" noChangeArrowheads="1"/>
          </p:cNvPicPr>
          <p:nvPr/>
        </p:nvPicPr>
        <p:blipFill>
          <a:blip r:embed="rId4" cstate="print"/>
          <a:srcRect/>
          <a:stretch>
            <a:fillRect/>
          </a:stretch>
        </p:blipFill>
        <p:spPr bwMode="auto">
          <a:xfrm>
            <a:off x="106363" y="4394200"/>
            <a:ext cx="3454400" cy="2311400"/>
          </a:xfrm>
          <a:prstGeom prst="rect">
            <a:avLst/>
          </a:prstGeom>
          <a:noFill/>
          <a:ln w="9525">
            <a:noFill/>
            <a:miter lim="800000"/>
            <a:headEnd/>
            <a:tailEnd/>
          </a:ln>
          <a:effectLst>
            <a:outerShdw dist="35921" dir="2700000" algn="ctr" rotWithShape="0">
              <a:srgbClr val="090909"/>
            </a:outerShdw>
          </a:effectLst>
        </p:spPr>
      </p:pic>
      <p:pic>
        <p:nvPicPr>
          <p:cNvPr id="96261" name="Picture 5"/>
          <p:cNvPicPr>
            <a:picLocks noChangeAspect="1" noChangeArrowheads="1"/>
          </p:cNvPicPr>
          <p:nvPr/>
        </p:nvPicPr>
        <p:blipFill>
          <a:blip r:embed="rId5" cstate="print"/>
          <a:srcRect r="3600" b="4390"/>
          <a:stretch>
            <a:fillRect/>
          </a:stretch>
        </p:blipFill>
        <p:spPr bwMode="auto">
          <a:xfrm>
            <a:off x="6488113" y="2603500"/>
            <a:ext cx="2522537" cy="2051050"/>
          </a:xfrm>
          <a:prstGeom prst="rect">
            <a:avLst/>
          </a:prstGeom>
          <a:noFill/>
          <a:ln w="9525">
            <a:noFill/>
            <a:miter lim="800000"/>
            <a:headEnd/>
            <a:tailEnd/>
          </a:ln>
          <a:effectLst>
            <a:outerShdw dist="35921" dir="2700000" algn="ctr" rotWithShape="0">
              <a:srgbClr val="090909"/>
            </a:outerShdw>
          </a:effectLst>
        </p:spPr>
      </p:pic>
      <p:pic>
        <p:nvPicPr>
          <p:cNvPr id="96262" name="Picture 6"/>
          <p:cNvPicPr>
            <a:picLocks noChangeAspect="1" noChangeArrowheads="1"/>
          </p:cNvPicPr>
          <p:nvPr/>
        </p:nvPicPr>
        <p:blipFill>
          <a:blip r:embed="rId6" cstate="print"/>
          <a:srcRect/>
          <a:stretch>
            <a:fillRect/>
          </a:stretch>
        </p:blipFill>
        <p:spPr bwMode="auto">
          <a:xfrm>
            <a:off x="6488113" y="4800600"/>
            <a:ext cx="2540000" cy="1905000"/>
          </a:xfrm>
          <a:prstGeom prst="rect">
            <a:avLst/>
          </a:prstGeom>
          <a:noFill/>
          <a:ln w="9525">
            <a:noFill/>
            <a:miter lim="800000"/>
            <a:headEnd/>
            <a:tailEnd/>
          </a:ln>
          <a:effectLst>
            <a:outerShdw dist="35921" dir="2700000" algn="ctr" rotWithShape="0">
              <a:srgbClr val="090909"/>
            </a:outerShdw>
          </a:effectLst>
        </p:spPr>
      </p:pic>
      <p:pic>
        <p:nvPicPr>
          <p:cNvPr id="96263" name="Picture 7"/>
          <p:cNvPicPr>
            <a:picLocks noChangeAspect="1" noChangeArrowheads="1"/>
          </p:cNvPicPr>
          <p:nvPr/>
        </p:nvPicPr>
        <p:blipFill>
          <a:blip r:embed="rId7" cstate="print"/>
          <a:srcRect t="11459"/>
          <a:stretch>
            <a:fillRect/>
          </a:stretch>
        </p:blipFill>
        <p:spPr bwMode="auto">
          <a:xfrm>
            <a:off x="3654425" y="3043238"/>
            <a:ext cx="2744788" cy="3663950"/>
          </a:xfrm>
          <a:prstGeom prst="rect">
            <a:avLst/>
          </a:prstGeom>
          <a:noFill/>
          <a:ln w="9525">
            <a:noFill/>
            <a:miter lim="800000"/>
            <a:headEnd/>
            <a:tailEnd/>
          </a:ln>
          <a:effectLst>
            <a:outerShdw dist="35921" dir="2700000" algn="ctr" rotWithShape="0">
              <a:srgbClr val="090909"/>
            </a:outerShdw>
          </a:effectLst>
        </p:spPr>
      </p:pic>
      <p:pic>
        <p:nvPicPr>
          <p:cNvPr id="96264" name="Picture 8"/>
          <p:cNvPicPr>
            <a:picLocks noChangeAspect="1" noChangeArrowheads="1"/>
          </p:cNvPicPr>
          <p:nvPr/>
        </p:nvPicPr>
        <p:blipFill>
          <a:blip r:embed="rId8" cstate="print"/>
          <a:srcRect l="20262"/>
          <a:stretch>
            <a:fillRect/>
          </a:stretch>
        </p:blipFill>
        <p:spPr bwMode="auto">
          <a:xfrm>
            <a:off x="7118350" y="0"/>
            <a:ext cx="2025650" cy="2057400"/>
          </a:xfrm>
          <a:prstGeom prst="rect">
            <a:avLst/>
          </a:prstGeom>
          <a:noFill/>
          <a:ln w="9525">
            <a:noFill/>
            <a:miter lim="800000"/>
            <a:headEnd/>
            <a:tailEnd/>
          </a:ln>
          <a:effectLst>
            <a:outerShdw dist="35921" dir="2700000" algn="ctr" rotWithShape="0">
              <a:srgbClr val="090909"/>
            </a:outerShdw>
          </a:effectLst>
        </p:spPr>
      </p:pic>
      <p:pic>
        <p:nvPicPr>
          <p:cNvPr id="96265" name="Picture 9"/>
          <p:cNvPicPr>
            <a:picLocks noChangeAspect="1" noChangeArrowheads="1"/>
          </p:cNvPicPr>
          <p:nvPr/>
        </p:nvPicPr>
        <p:blipFill>
          <a:blip r:embed="rId9" cstate="print"/>
          <a:srcRect l="8000" t="2527" r="24001" b="40421"/>
          <a:stretch>
            <a:fillRect/>
          </a:stretch>
        </p:blipFill>
        <p:spPr bwMode="auto">
          <a:xfrm>
            <a:off x="106363" y="2819400"/>
            <a:ext cx="2743200" cy="1457325"/>
          </a:xfrm>
          <a:prstGeom prst="rect">
            <a:avLst/>
          </a:prstGeom>
          <a:noFill/>
          <a:ln w="9525">
            <a:noFill/>
            <a:miter lim="800000"/>
            <a:headEnd/>
            <a:tailEnd/>
          </a:ln>
          <a:effectLst>
            <a:outerShdw dist="35921" dir="2700000" algn="ctr" rotWithShape="0">
              <a:srgbClr val="808080"/>
            </a:outerShdw>
          </a:effectLst>
        </p:spPr>
      </p:pic>
      <p:pic>
        <p:nvPicPr>
          <p:cNvPr id="96266" name="Picture 10"/>
          <p:cNvPicPr>
            <a:picLocks noChangeAspect="1" noChangeArrowheads="1"/>
          </p:cNvPicPr>
          <p:nvPr/>
        </p:nvPicPr>
        <p:blipFill>
          <a:blip r:embed="rId10" cstate="print"/>
          <a:srcRect/>
          <a:stretch>
            <a:fillRect/>
          </a:stretch>
        </p:blipFill>
        <p:spPr bwMode="auto">
          <a:xfrm>
            <a:off x="2316163" y="3698875"/>
            <a:ext cx="1295400" cy="1101725"/>
          </a:xfrm>
          <a:prstGeom prst="rect">
            <a:avLst/>
          </a:prstGeom>
          <a:noFill/>
          <a:effectLst>
            <a:outerShdw dist="35921" dir="2700000" algn="ctr" rotWithShape="0">
              <a:srgbClr val="808080"/>
            </a:outerShdw>
          </a:effectLst>
        </p:spPr>
      </p:pic>
      <p:sp>
        <p:nvSpPr>
          <p:cNvPr id="96267" name="Rectangle 11"/>
          <p:cNvSpPr>
            <a:spLocks noChangeArrowheads="1"/>
          </p:cNvSpPr>
          <p:nvPr/>
        </p:nvSpPr>
        <p:spPr bwMode="auto">
          <a:xfrm>
            <a:off x="268288" y="6308725"/>
            <a:ext cx="8605837" cy="488950"/>
          </a:xfrm>
          <a:prstGeom prst="rect">
            <a:avLst/>
          </a:prstGeom>
          <a:solidFill>
            <a:srgbClr val="FFCC18"/>
          </a:solid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2600" b="1">
                <a:solidFill>
                  <a:srgbClr val="0F116A"/>
                </a:solidFill>
                <a:ea typeface="ＭＳ Ｐゴシック" pitchFamily="-72" charset="-128"/>
              </a:rPr>
              <a:t>Long term evolutionary adjustments between species</a:t>
            </a:r>
          </a:p>
        </p:txBody>
      </p:sp>
      <p:sp>
        <p:nvSpPr>
          <p:cNvPr id="96259" name="Rectangle 3"/>
          <p:cNvSpPr>
            <a:spLocks noGrp="1" noChangeArrowheads="1"/>
          </p:cNvSpPr>
          <p:nvPr>
            <p:ph type="body" idx="1"/>
          </p:nvPr>
        </p:nvSpPr>
        <p:spPr>
          <a:xfrm>
            <a:off x="457200" y="1066800"/>
            <a:ext cx="8229600" cy="1638300"/>
          </a:xfrm>
        </p:spPr>
        <p:txBody>
          <a:bodyPr/>
          <a:lstStyle/>
          <a:p>
            <a:pPr eaLnBrk="1" hangingPunct="1">
              <a:lnSpc>
                <a:spcPct val="90000"/>
              </a:lnSpc>
            </a:pPr>
            <a:r>
              <a:rPr lang="en-US" smtClean="0"/>
              <a:t>Predator-prey relationships</a:t>
            </a:r>
          </a:p>
          <a:p>
            <a:pPr eaLnBrk="1" hangingPunct="1">
              <a:lnSpc>
                <a:spcPct val="90000"/>
              </a:lnSpc>
            </a:pPr>
            <a:r>
              <a:rPr lang="en-US" smtClean="0"/>
              <a:t>Parasite-host relationships</a:t>
            </a:r>
          </a:p>
          <a:p>
            <a:pPr eaLnBrk="1" hangingPunct="1">
              <a:lnSpc>
                <a:spcPct val="90000"/>
              </a:lnSpc>
            </a:pPr>
            <a:r>
              <a:rPr lang="en-US" smtClean="0"/>
              <a:t>Flowers &amp; pollinators</a:t>
            </a:r>
          </a:p>
        </p:txBody>
      </p:sp>
      <p:pic>
        <p:nvPicPr>
          <p:cNvPr id="114698" name="Picture 1"/>
          <p:cNvPicPr>
            <a:picLocks noChangeAspect="1" noChangeArrowheads="1"/>
          </p:cNvPicPr>
          <p:nvPr/>
        </p:nvPicPr>
        <p:blipFill>
          <a:blip r:embed="rId11" cstate="print"/>
          <a:srcRect/>
          <a:stretch>
            <a:fillRect/>
          </a:stretch>
        </p:blipFill>
        <p:spPr bwMode="auto">
          <a:xfrm>
            <a:off x="0" y="152400"/>
            <a:ext cx="6245225" cy="838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additive="base">
                                        <p:cTn id="7" dur="500" fill="hold"/>
                                        <p:tgtEl>
                                          <p:spTgt spid="962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625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6259">
                                            <p:txEl>
                                              <p:pRg st="2" end="2"/>
                                            </p:txEl>
                                          </p:spTgt>
                                        </p:tgtEl>
                                        <p:attrNameLst>
                                          <p:attrName>style.visibility</p:attrName>
                                        </p:attrNameLst>
                                      </p:cBhvr>
                                      <p:to>
                                        <p:strVal val="visible"/>
                                      </p:to>
                                    </p:set>
                                    <p:anim calcmode="lin" valueType="num">
                                      <p:cBhvr additive="base">
                                        <p:cTn id="19" dur="500" fill="hold"/>
                                        <p:tgtEl>
                                          <p:spTgt spid="962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625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6267"/>
                                        </p:tgtEl>
                                        <p:attrNameLst>
                                          <p:attrName>style.visibility</p:attrName>
                                        </p:attrNameLst>
                                      </p:cBhvr>
                                      <p:to>
                                        <p:strVal val="visible"/>
                                      </p:to>
                                    </p:set>
                                    <p:anim calcmode="lin" valueType="num">
                                      <p:cBhvr additive="base">
                                        <p:cTn id="25" dur="500" fill="hold"/>
                                        <p:tgtEl>
                                          <p:spTgt spid="96267"/>
                                        </p:tgtEl>
                                        <p:attrNameLst>
                                          <p:attrName>ppt_x</p:attrName>
                                        </p:attrNameLst>
                                      </p:cBhvr>
                                      <p:tavLst>
                                        <p:tav tm="0">
                                          <p:val>
                                            <p:strVal val="0-#ppt_w/2"/>
                                          </p:val>
                                        </p:tav>
                                        <p:tav tm="100000">
                                          <p:val>
                                            <p:strVal val="#ppt_x"/>
                                          </p:val>
                                        </p:tav>
                                      </p:tavLst>
                                    </p:anim>
                                    <p:anim calcmode="lin" valueType="num">
                                      <p:cBhvr additive="base">
                                        <p:cTn id="26" dur="500" fill="hold"/>
                                        <p:tgtEl>
                                          <p:spTgt spid="962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7" grpId="0" animBg="1" autoUpdateAnimBg="0"/>
      <p:bldP spid="96259"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p:cNvPicPr>
            <a:picLocks noChangeAspect="1" noChangeArrowheads="1"/>
          </p:cNvPicPr>
          <p:nvPr/>
        </p:nvPicPr>
        <p:blipFill>
          <a:blip r:embed="rId2" cstate="print"/>
          <a:srcRect/>
          <a:stretch>
            <a:fillRect/>
          </a:stretch>
        </p:blipFill>
        <p:spPr bwMode="auto">
          <a:xfrm>
            <a:off x="76200" y="76200"/>
            <a:ext cx="8991600" cy="674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gall12"/>
          <p:cNvPicPr>
            <a:picLocks noChangeAspect="1" noChangeArrowheads="1"/>
          </p:cNvPicPr>
          <p:nvPr/>
        </p:nvPicPr>
        <p:blipFill>
          <a:blip r:embed="rId2" cstate="print"/>
          <a:srcRect/>
          <a:stretch>
            <a:fillRect/>
          </a:stretch>
        </p:blipFill>
        <p:spPr bwMode="auto">
          <a:xfrm>
            <a:off x="0" y="0"/>
            <a:ext cx="5410200" cy="4057650"/>
          </a:xfrm>
          <a:prstGeom prst="rect">
            <a:avLst/>
          </a:prstGeom>
          <a:noFill/>
          <a:ln w="9525">
            <a:noFill/>
            <a:miter lim="800000"/>
            <a:headEnd/>
            <a:tailEnd/>
          </a:ln>
        </p:spPr>
      </p:pic>
      <p:pic>
        <p:nvPicPr>
          <p:cNvPr id="117762" name="Picture 3" descr="061012_fire_hmed_6p"/>
          <p:cNvPicPr>
            <a:picLocks noChangeAspect="1" noChangeArrowheads="1"/>
          </p:cNvPicPr>
          <p:nvPr/>
        </p:nvPicPr>
        <p:blipFill>
          <a:blip r:embed="rId3" cstate="print"/>
          <a:srcRect/>
          <a:stretch>
            <a:fillRect/>
          </a:stretch>
        </p:blipFill>
        <p:spPr bwMode="auto">
          <a:xfrm>
            <a:off x="3276600" y="3759200"/>
            <a:ext cx="5867400" cy="309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Scary house on 49 001"/>
          <p:cNvPicPr>
            <a:picLocks noChangeAspect="1" noChangeArrowheads="1"/>
          </p:cNvPicPr>
          <p:nvPr/>
        </p:nvPicPr>
        <p:blipFill>
          <a:blip r:embed="rId2" cstate="print"/>
          <a:srcRect/>
          <a:stretch>
            <a:fillRect/>
          </a:stretch>
        </p:blipFill>
        <p:spPr bwMode="auto">
          <a:xfrm>
            <a:off x="304800" y="304800"/>
            <a:ext cx="8382000" cy="628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p:cNvPicPr>
            <a:picLocks noChangeAspect="1" noChangeArrowheads="1"/>
          </p:cNvPicPr>
          <p:nvPr/>
        </p:nvPicPr>
        <p:blipFill>
          <a:blip r:embed="rId2" cstate="print"/>
          <a:srcRect/>
          <a:stretch>
            <a:fillRect/>
          </a:stretch>
        </p:blipFill>
        <p:spPr bwMode="auto">
          <a:xfrm>
            <a:off x="0" y="1135063"/>
            <a:ext cx="9144000" cy="4579937"/>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AutoShape 2" descr="1?action=Attachment"/>
          <p:cNvSpPr>
            <a:spLocks noChangeAspect="1" noChangeArrowheads="1"/>
          </p:cNvSpPr>
          <p:nvPr/>
        </p:nvSpPr>
        <p:spPr bwMode="auto">
          <a:xfrm>
            <a:off x="1766888" y="1323975"/>
            <a:ext cx="5610225" cy="4210050"/>
          </a:xfrm>
          <a:prstGeom prst="rect">
            <a:avLst/>
          </a:prstGeom>
          <a:noFill/>
          <a:ln w="9525">
            <a:noFill/>
            <a:miter lim="800000"/>
            <a:headEnd/>
            <a:tailEnd/>
          </a:ln>
        </p:spPr>
        <p:txBody>
          <a:bodyPr/>
          <a:lstStyle/>
          <a:p>
            <a:endParaRPr lang="en-US"/>
          </a:p>
        </p:txBody>
      </p:sp>
      <p:sp>
        <p:nvSpPr>
          <p:cNvPr id="119810" name="AutoShape 3" descr="1?action=Attachment"/>
          <p:cNvSpPr>
            <a:spLocks noChangeAspect="1" noChangeArrowheads="1"/>
          </p:cNvSpPr>
          <p:nvPr/>
        </p:nvSpPr>
        <p:spPr bwMode="auto">
          <a:xfrm>
            <a:off x="1766888" y="1323975"/>
            <a:ext cx="5610225" cy="4210050"/>
          </a:xfrm>
          <a:prstGeom prst="rect">
            <a:avLst/>
          </a:prstGeom>
          <a:noFill/>
          <a:ln w="9525">
            <a:noFill/>
            <a:miter lim="800000"/>
            <a:headEnd/>
            <a:tailEnd/>
          </a:ln>
        </p:spPr>
        <p:txBody>
          <a:bodyPr/>
          <a:lstStyle/>
          <a:p>
            <a:endParaRPr lang="en-US"/>
          </a:p>
        </p:txBody>
      </p:sp>
      <p:sp>
        <p:nvSpPr>
          <p:cNvPr id="119811" name="AutoShape 4" descr="1?action=Attachment"/>
          <p:cNvSpPr>
            <a:spLocks noChangeAspect="1" noChangeArrowheads="1"/>
          </p:cNvSpPr>
          <p:nvPr/>
        </p:nvSpPr>
        <p:spPr bwMode="auto">
          <a:xfrm>
            <a:off x="1766888" y="1323975"/>
            <a:ext cx="5610225" cy="4210050"/>
          </a:xfrm>
          <a:prstGeom prst="rect">
            <a:avLst/>
          </a:prstGeom>
          <a:noFill/>
          <a:ln w="9525">
            <a:noFill/>
            <a:miter lim="800000"/>
            <a:headEnd/>
            <a:tailEnd/>
          </a:ln>
        </p:spPr>
        <p:txBody>
          <a:bodyPr/>
          <a:lstStyle/>
          <a:p>
            <a:endParaRPr lang="en-US"/>
          </a:p>
        </p:txBody>
      </p:sp>
      <p:sp>
        <p:nvSpPr>
          <p:cNvPr id="119812" name="AutoShape 5" descr="1?action=Attachment"/>
          <p:cNvSpPr>
            <a:spLocks noChangeAspect="1" noChangeArrowheads="1"/>
          </p:cNvSpPr>
          <p:nvPr/>
        </p:nvSpPr>
        <p:spPr bwMode="auto">
          <a:xfrm>
            <a:off x="1766888" y="1323975"/>
            <a:ext cx="5610225" cy="4210050"/>
          </a:xfrm>
          <a:prstGeom prst="rect">
            <a:avLst/>
          </a:prstGeom>
          <a:noFill/>
          <a:ln w="9525">
            <a:noFill/>
            <a:miter lim="800000"/>
            <a:headEnd/>
            <a:tailEnd/>
          </a:ln>
        </p:spPr>
        <p:txBody>
          <a:bodyPr/>
          <a:lstStyle/>
          <a:p>
            <a:endParaRPr lang="en-US"/>
          </a:p>
        </p:txBody>
      </p:sp>
      <p:pic>
        <p:nvPicPr>
          <p:cNvPr id="119813" name="Picture 6" descr="Scary house on 49 002"/>
          <p:cNvPicPr>
            <a:picLocks noChangeAspect="1" noChangeArrowheads="1"/>
          </p:cNvPicPr>
          <p:nvPr/>
        </p:nvPicPr>
        <p:blipFill>
          <a:blip r:embed="rId2" cstate="print"/>
          <a:srcRect/>
          <a:stretch>
            <a:fillRect/>
          </a:stretch>
        </p:blipFill>
        <p:spPr bwMode="auto">
          <a:xfrm>
            <a:off x="457200" y="304800"/>
            <a:ext cx="8305800" cy="622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fire"/>
          <p:cNvPicPr>
            <a:picLocks noChangeAspect="1" noChangeArrowheads="1"/>
          </p:cNvPicPr>
          <p:nvPr/>
        </p:nvPicPr>
        <p:blipFill>
          <a:blip r:embed="rId2" cstate="print"/>
          <a:srcRect/>
          <a:stretch>
            <a:fillRect/>
          </a:stretch>
        </p:blipFill>
        <p:spPr bwMode="auto">
          <a:xfrm>
            <a:off x="609600" y="533400"/>
            <a:ext cx="79248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4"/>
          <p:cNvPicPr>
            <a:picLocks noChangeAspect="1" noChangeArrowheads="1"/>
          </p:cNvPicPr>
          <p:nvPr/>
        </p:nvPicPr>
        <p:blipFill>
          <a:blip r:embed="rId2" cstate="print"/>
          <a:srcRect/>
          <a:stretch>
            <a:fillRect/>
          </a:stretch>
        </p:blipFill>
        <p:spPr bwMode="auto">
          <a:xfrm>
            <a:off x="0" y="0"/>
            <a:ext cx="9144000" cy="2871788"/>
          </a:xfrm>
          <a:prstGeom prst="rect">
            <a:avLst/>
          </a:prstGeom>
          <a:noFill/>
          <a:ln w="9525">
            <a:noFill/>
            <a:miter lim="800000"/>
            <a:headEnd/>
            <a:tailEnd/>
          </a:ln>
        </p:spPr>
      </p:pic>
      <p:pic>
        <p:nvPicPr>
          <p:cNvPr id="121858" name="Picture 5"/>
          <p:cNvPicPr>
            <a:picLocks noChangeAspect="1" noChangeArrowheads="1"/>
          </p:cNvPicPr>
          <p:nvPr/>
        </p:nvPicPr>
        <p:blipFill>
          <a:blip r:embed="rId3" cstate="print"/>
          <a:srcRect/>
          <a:stretch>
            <a:fillRect/>
          </a:stretch>
        </p:blipFill>
        <p:spPr bwMode="auto">
          <a:xfrm>
            <a:off x="-228600" y="3892550"/>
            <a:ext cx="9372600" cy="243205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4"/>
          <p:cNvPicPr>
            <a:picLocks noChangeAspect="1" noChangeArrowheads="1"/>
          </p:cNvPicPr>
          <p:nvPr/>
        </p:nvPicPr>
        <p:blipFill>
          <a:blip r:embed="rId2" cstate="print"/>
          <a:srcRect/>
          <a:stretch>
            <a:fillRect/>
          </a:stretch>
        </p:blipFill>
        <p:spPr bwMode="auto">
          <a:xfrm>
            <a:off x="0" y="0"/>
            <a:ext cx="4191000" cy="1338263"/>
          </a:xfrm>
          <a:prstGeom prst="rect">
            <a:avLst/>
          </a:prstGeom>
          <a:noFill/>
          <a:ln w="9525">
            <a:noFill/>
            <a:miter lim="800000"/>
            <a:headEnd/>
            <a:tailEnd/>
          </a:ln>
        </p:spPr>
      </p:pic>
      <p:pic>
        <p:nvPicPr>
          <p:cNvPr id="99333" name="Picture 5"/>
          <p:cNvPicPr>
            <a:picLocks noChangeAspect="1" noChangeArrowheads="1"/>
          </p:cNvPicPr>
          <p:nvPr/>
        </p:nvPicPr>
        <p:blipFill>
          <a:blip r:embed="rId3" cstate="print"/>
          <a:srcRect/>
          <a:stretch>
            <a:fillRect/>
          </a:stretch>
        </p:blipFill>
        <p:spPr bwMode="auto">
          <a:xfrm>
            <a:off x="76200" y="3708400"/>
            <a:ext cx="8970963" cy="2951163"/>
          </a:xfrm>
          <a:prstGeom prst="rect">
            <a:avLst/>
          </a:prstGeom>
          <a:noFill/>
          <a:effectLst>
            <a:outerShdw dist="35921" dir="2700000" algn="ctr" rotWithShape="0">
              <a:srgbClr val="808080"/>
            </a:outerShdw>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8" descr="Burckhardt,%20Lichen%20Tree%202"/>
          <p:cNvPicPr>
            <a:picLocks noChangeAspect="1" noChangeArrowheads="1"/>
          </p:cNvPicPr>
          <p:nvPr/>
        </p:nvPicPr>
        <p:blipFill>
          <a:blip r:embed="rId2" cstate="print"/>
          <a:srcRect/>
          <a:stretch>
            <a:fillRect/>
          </a:stretch>
        </p:blipFill>
        <p:spPr bwMode="auto">
          <a:xfrm>
            <a:off x="2362200" y="3721100"/>
            <a:ext cx="4343400" cy="3136900"/>
          </a:xfrm>
          <a:prstGeom prst="rect">
            <a:avLst/>
          </a:prstGeom>
          <a:noFill/>
          <a:ln w="9525">
            <a:noFill/>
            <a:miter lim="800000"/>
            <a:headEnd/>
            <a:tailEnd/>
          </a:ln>
        </p:spPr>
      </p:pic>
      <p:pic>
        <p:nvPicPr>
          <p:cNvPr id="123906" name="Picture 4"/>
          <p:cNvPicPr>
            <a:picLocks noChangeAspect="1" noChangeArrowheads="1"/>
          </p:cNvPicPr>
          <p:nvPr/>
        </p:nvPicPr>
        <p:blipFill>
          <a:blip r:embed="rId3" cstate="print"/>
          <a:srcRect/>
          <a:stretch>
            <a:fillRect/>
          </a:stretch>
        </p:blipFill>
        <p:spPr bwMode="auto">
          <a:xfrm>
            <a:off x="0" y="228600"/>
            <a:ext cx="9144000" cy="3092450"/>
          </a:xfrm>
          <a:prstGeom prst="rect">
            <a:avLst/>
          </a:prstGeom>
          <a:noFill/>
          <a:ln w="9525">
            <a:noFill/>
            <a:miter lim="800000"/>
            <a:headEnd/>
            <a:tailEnd/>
          </a:ln>
        </p:spPr>
      </p:pic>
      <p:pic>
        <p:nvPicPr>
          <p:cNvPr id="100358" name="Picture 6"/>
          <p:cNvPicPr>
            <a:picLocks noChangeAspect="1" noChangeArrowheads="1"/>
          </p:cNvPicPr>
          <p:nvPr/>
        </p:nvPicPr>
        <p:blipFill>
          <a:blip r:embed="rId4" cstate="print"/>
          <a:srcRect r="4791"/>
          <a:stretch>
            <a:fillRect/>
          </a:stretch>
        </p:blipFill>
        <p:spPr bwMode="auto">
          <a:xfrm>
            <a:off x="6096000" y="3660775"/>
            <a:ext cx="3048000" cy="2130425"/>
          </a:xfrm>
          <a:prstGeom prst="rect">
            <a:avLst/>
          </a:prstGeom>
          <a:noFill/>
          <a:ln w="9525">
            <a:noFill/>
            <a:miter lim="800000"/>
            <a:headEnd/>
            <a:tailEnd/>
          </a:ln>
          <a:effectLst>
            <a:outerShdw dist="35921" dir="2700000" algn="ctr" rotWithShape="0">
              <a:srgbClr val="808080">
                <a:alpha val="75000"/>
              </a:srgbClr>
            </a:outerShdw>
          </a:effectLst>
        </p:spPr>
      </p:pic>
      <p:pic>
        <p:nvPicPr>
          <p:cNvPr id="123908" name="Picture 10" descr="Foliose_lichen_130_d"/>
          <p:cNvPicPr>
            <a:picLocks noChangeAspect="1" noChangeArrowheads="1"/>
          </p:cNvPicPr>
          <p:nvPr/>
        </p:nvPicPr>
        <p:blipFill>
          <a:blip r:embed="rId5" cstate="print"/>
          <a:srcRect/>
          <a:stretch>
            <a:fillRect/>
          </a:stretch>
        </p:blipFill>
        <p:spPr bwMode="auto">
          <a:xfrm>
            <a:off x="0" y="4383088"/>
            <a:ext cx="2895600" cy="2474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p:cNvPicPr>
            <a:picLocks noChangeAspect="1" noChangeArrowheads="1"/>
          </p:cNvPicPr>
          <p:nvPr/>
        </p:nvPicPr>
        <p:blipFill>
          <a:blip r:embed="rId2" cstate="print"/>
          <a:srcRect/>
          <a:stretch>
            <a:fillRect/>
          </a:stretch>
        </p:blipFill>
        <p:spPr bwMode="auto">
          <a:xfrm>
            <a:off x="1371600" y="0"/>
            <a:ext cx="64928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p:cNvPicPr>
            <a:picLocks noChangeAspect="1" noChangeArrowheads="1"/>
          </p:cNvPicPr>
          <p:nvPr/>
        </p:nvPicPr>
        <p:blipFill>
          <a:blip r:embed="rId2" cstate="print"/>
          <a:srcRect/>
          <a:stretch>
            <a:fillRect/>
          </a:stretch>
        </p:blipFill>
        <p:spPr bwMode="auto">
          <a:xfrm>
            <a:off x="0" y="0"/>
            <a:ext cx="2819400" cy="1674813"/>
          </a:xfrm>
          <a:prstGeom prst="rect">
            <a:avLst/>
          </a:prstGeom>
          <a:noFill/>
          <a:ln w="9525">
            <a:noFill/>
            <a:miter lim="800000"/>
            <a:headEnd/>
            <a:tailEnd/>
          </a:ln>
        </p:spPr>
      </p:pic>
      <p:pic>
        <p:nvPicPr>
          <p:cNvPr id="125954" name="Picture 6" descr="1910-1952_100dpi_879o"/>
          <p:cNvPicPr>
            <a:picLocks noChangeAspect="1" noChangeArrowheads="1"/>
          </p:cNvPicPr>
          <p:nvPr/>
        </p:nvPicPr>
        <p:blipFill>
          <a:blip r:embed="rId3" cstate="print"/>
          <a:srcRect/>
          <a:stretch>
            <a:fillRect/>
          </a:stretch>
        </p:blipFill>
        <p:spPr bwMode="auto">
          <a:xfrm>
            <a:off x="0" y="3249613"/>
            <a:ext cx="5715000" cy="3608387"/>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4"/>
          <p:cNvPicPr>
            <a:picLocks noChangeAspect="1" noChangeArrowheads="1"/>
          </p:cNvPicPr>
          <p:nvPr/>
        </p:nvPicPr>
        <p:blipFill>
          <a:blip r:embed="rId2" cstate="print"/>
          <a:srcRect/>
          <a:stretch>
            <a:fillRect/>
          </a:stretch>
        </p:blipFill>
        <p:spPr bwMode="auto">
          <a:xfrm>
            <a:off x="0" y="0"/>
            <a:ext cx="9144000" cy="418465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457200" y="274638"/>
            <a:ext cx="8229600" cy="944562"/>
          </a:xfrm>
        </p:spPr>
        <p:txBody>
          <a:bodyPr/>
          <a:lstStyle/>
          <a:p>
            <a:pPr eaLnBrk="1" hangingPunct="1"/>
            <a:r>
              <a:rPr lang="en-US" b="1" smtClean="0"/>
              <a:t>Secondary Succession</a:t>
            </a:r>
          </a:p>
        </p:txBody>
      </p:sp>
      <p:sp>
        <p:nvSpPr>
          <p:cNvPr id="128002" name="Rectangle 3"/>
          <p:cNvSpPr>
            <a:spLocks noGrp="1" noChangeArrowheads="1"/>
          </p:cNvSpPr>
          <p:nvPr>
            <p:ph type="body" idx="1"/>
          </p:nvPr>
        </p:nvSpPr>
        <p:spPr>
          <a:xfrm>
            <a:off x="457200" y="1143000"/>
            <a:ext cx="8229600" cy="1144588"/>
          </a:xfrm>
        </p:spPr>
        <p:txBody>
          <a:bodyPr/>
          <a:lstStyle/>
          <a:p>
            <a:pPr eaLnBrk="1" hangingPunct="1"/>
            <a:r>
              <a:rPr lang="en-US" smtClean="0"/>
              <a:t>Existing community cleared, </a:t>
            </a:r>
            <a:br>
              <a:rPr lang="en-US" smtClean="0"/>
            </a:br>
            <a:r>
              <a:rPr lang="en-US" smtClean="0"/>
              <a:t>but base soil is still intact</a:t>
            </a:r>
          </a:p>
        </p:txBody>
      </p:sp>
      <p:pic>
        <p:nvPicPr>
          <p:cNvPr id="104452" name="Picture 4"/>
          <p:cNvPicPr>
            <a:picLocks noChangeAspect="1" noChangeArrowheads="1"/>
          </p:cNvPicPr>
          <p:nvPr/>
        </p:nvPicPr>
        <p:blipFill>
          <a:blip r:embed="rId5" cstate="print"/>
          <a:srcRect/>
          <a:stretch>
            <a:fillRect/>
          </a:stretch>
        </p:blipFill>
        <p:spPr bwMode="auto">
          <a:xfrm>
            <a:off x="1468438" y="2368550"/>
            <a:ext cx="5876925" cy="4344988"/>
          </a:xfrm>
          <a:prstGeom prst="rect">
            <a:avLst/>
          </a:prstGeom>
          <a:noFill/>
          <a:ln w="9525">
            <a:noFill/>
            <a:miter lim="800000"/>
            <a:headEnd/>
            <a:tailEnd/>
          </a:ln>
          <a:effectLst>
            <a:outerShdw dist="35921" dir="2700000" algn="ctr" rotWithShape="0">
              <a:srgbClr val="808080"/>
            </a:outerShdw>
          </a:effectLst>
        </p:spPr>
      </p:pic>
      <p:sp>
        <p:nvSpPr>
          <p:cNvPr id="104453" name="Rectangle 5" descr="Rectangle: Click to edit Master text styles&#10;Second level&#10;Third level&#10;Fourth level&#10;Fifth level"/>
          <p:cNvSpPr>
            <a:spLocks noChangeArrowheads="1"/>
          </p:cNvSpPr>
          <p:nvPr/>
        </p:nvSpPr>
        <p:spPr bwMode="auto">
          <a:xfrm>
            <a:off x="192088" y="2592388"/>
            <a:ext cx="2565400" cy="1443037"/>
          </a:xfrm>
          <a:prstGeom prst="rect">
            <a:avLst/>
          </a:prstGeom>
          <a:solidFill>
            <a:srgbClr val="FFCC18"/>
          </a:solidFill>
          <a:ln w="9525">
            <a:noFill/>
            <a:miter lim="800000"/>
            <a:headEnd/>
            <a:tailEnd/>
          </a:ln>
          <a:effectLst>
            <a:outerShdw dist="35921" dir="2700000" algn="ctr" rotWithShape="0">
              <a:srgbClr val="808080"/>
            </a:outerShdw>
          </a:effectLst>
        </p:spPr>
        <p:txBody>
          <a:bodyPr rIns="0"/>
          <a:lstStyle/>
          <a:p>
            <a:pPr>
              <a:spcBef>
                <a:spcPct val="20000"/>
              </a:spcBef>
              <a:defRPr/>
            </a:pPr>
            <a:r>
              <a:rPr lang="en-US" sz="2400"/>
              <a:t>burning releases nutrients formerly locked up in the tissues of tree</a:t>
            </a:r>
          </a:p>
        </p:txBody>
      </p:sp>
      <p:sp>
        <p:nvSpPr>
          <p:cNvPr id="104454" name="Rectangle 6" descr="Rectangle: Click to edit Master text styles&#10;Second level&#10;Third level&#10;Fourth level&#10;Fifth level"/>
          <p:cNvSpPr>
            <a:spLocks noChangeArrowheads="1"/>
          </p:cNvSpPr>
          <p:nvPr/>
        </p:nvSpPr>
        <p:spPr bwMode="auto">
          <a:xfrm>
            <a:off x="6477000" y="5021263"/>
            <a:ext cx="2565400" cy="1443037"/>
          </a:xfrm>
          <a:prstGeom prst="rect">
            <a:avLst/>
          </a:prstGeom>
          <a:solidFill>
            <a:srgbClr val="CC0000"/>
          </a:solidFill>
          <a:ln w="9525">
            <a:noFill/>
            <a:miter lim="800000"/>
            <a:headEnd/>
            <a:tailEnd/>
          </a:ln>
          <a:effectLst>
            <a:outerShdw dist="35921" dir="2700000" algn="ctr" rotWithShape="0">
              <a:srgbClr val="808080"/>
            </a:outerShdw>
          </a:effectLst>
        </p:spPr>
        <p:txBody>
          <a:bodyPr rIns="0"/>
          <a:lstStyle/>
          <a:p>
            <a:pPr>
              <a:spcBef>
                <a:spcPct val="20000"/>
              </a:spcBef>
              <a:defRPr/>
            </a:pPr>
            <a:r>
              <a:rPr lang="en-US" sz="2400">
                <a:solidFill>
                  <a:schemeClr val="bg1"/>
                </a:solidFill>
              </a:rPr>
              <a:t>the disturbance starts the process of succession over again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wedge">
                                      <p:cBhvr>
                                        <p:cTn id="7" dur="1000"/>
                                        <p:tgtEl>
                                          <p:spTgt spid="10445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453"/>
                                        </p:tgtEl>
                                        <p:attrNameLst>
                                          <p:attrName>style.visibility</p:attrName>
                                        </p:attrNameLst>
                                      </p:cBhvr>
                                      <p:to>
                                        <p:strVal val="visible"/>
                                      </p:to>
                                    </p:set>
                                    <p:animEffect transition="in" filter="wipe(left)">
                                      <p:cBhvr>
                                        <p:cTn id="12" dur="500"/>
                                        <p:tgtEl>
                                          <p:spTgt spid="104453"/>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4454"/>
                                        </p:tgtEl>
                                        <p:attrNameLst>
                                          <p:attrName>style.visibility</p:attrName>
                                        </p:attrNameLst>
                                      </p:cBhvr>
                                      <p:to>
                                        <p:strVal val="visible"/>
                                      </p:to>
                                    </p:set>
                                    <p:animEffect transition="in" filter="wipe(right)">
                                      <p:cBhvr>
                                        <p:cTn id="17" dur="500"/>
                                        <p:tgtEl>
                                          <p:spTgt spid="104454"/>
                                        </p:tgtEl>
                                      </p:cBhvr>
                                    </p:animEffect>
                                  </p:childTnLst>
                                  <p:subTnLst>
                                    <p:audio>
                                      <p:cMediaNode>
                                        <p:cTn display="0" masterRel="sameClick">
                                          <p:stCondLst>
                                            <p:cond evt="begin" delay="0">
                                              <p:tn val="15"/>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p:cNvPicPr>
            <a:picLocks noChangeAspect="1" noChangeArrowheads="1"/>
          </p:cNvPicPr>
          <p:nvPr/>
        </p:nvPicPr>
        <p:blipFill>
          <a:blip r:embed="rId2" cstate="print"/>
          <a:srcRect/>
          <a:stretch>
            <a:fillRect/>
          </a:stretch>
        </p:blipFill>
        <p:spPr bwMode="auto">
          <a:xfrm>
            <a:off x="0" y="1298575"/>
            <a:ext cx="9144000" cy="471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TotalTime>
  <Words>983</Words>
  <Application>Microsoft Office PowerPoint</Application>
  <PresentationFormat>On-screen Show (4:3)</PresentationFormat>
  <Paragraphs>232</Paragraphs>
  <Slides>134</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134</vt:i4>
      </vt:variant>
    </vt:vector>
  </HeadingPairs>
  <TitlesOfParts>
    <vt:vector size="136" baseType="lpstr">
      <vt:lpstr>Default Design</vt:lpstr>
      <vt:lpstr>Bitmap Image</vt:lpstr>
      <vt:lpstr>Slide 1</vt:lpstr>
      <vt:lpstr>Slide 2</vt:lpstr>
      <vt:lpstr>Slide 3</vt:lpstr>
      <vt:lpstr>Slide 4</vt:lpstr>
      <vt:lpstr>Slide 5</vt:lpstr>
      <vt:lpstr>Slide 6</vt:lpstr>
      <vt:lpstr>Slide 7</vt:lpstr>
      <vt:lpstr>Slide 8</vt:lpstr>
      <vt:lpstr>Slide 9</vt:lpstr>
      <vt:lpstr>Slide 10</vt:lpstr>
      <vt:lpstr>Slide 11</vt:lpstr>
      <vt:lpstr>POPULATION SPACING</vt:lpstr>
      <vt:lpstr>Clumped Pattern    (most common)</vt:lpstr>
      <vt:lpstr>UNIFORM</vt:lpstr>
      <vt:lpstr>Slide 15</vt:lpstr>
      <vt:lpstr>Slide 16</vt:lpstr>
      <vt:lpstr>Slide 17</vt:lpstr>
      <vt:lpstr>Survivorship Curves</vt:lpstr>
      <vt:lpstr>Slide 19</vt:lpstr>
      <vt:lpstr>Slide 20</vt:lpstr>
      <vt:lpstr>Slide 21</vt:lpstr>
      <vt:lpstr>Slide 22</vt:lpstr>
      <vt:lpstr>Slide 23</vt:lpstr>
      <vt:lpstr>Slide 24</vt:lpstr>
      <vt:lpstr>Introduced Species</vt:lpstr>
      <vt:lpstr>Slide 26</vt:lpstr>
      <vt:lpstr>Slide 27</vt:lpstr>
      <vt:lpstr>Zebra Mussel</vt:lpstr>
      <vt:lpstr>Purple Loosestrife</vt:lpstr>
      <vt:lpstr>Exponential Growth Rate</vt:lpstr>
      <vt:lpstr>Slide 31</vt:lpstr>
      <vt:lpstr>Slide 32</vt:lpstr>
      <vt:lpstr>Slide 33</vt:lpstr>
      <vt:lpstr>Slide 34</vt:lpstr>
      <vt:lpstr>Distribution of population growth</vt:lpstr>
      <vt:lpstr>Slide 36</vt:lpstr>
      <vt:lpstr>Slide 37</vt:lpstr>
      <vt:lpstr>Slide 38</vt:lpstr>
      <vt:lpstr>Slide 39</vt:lpstr>
      <vt:lpstr>Slide 40</vt:lpstr>
      <vt:lpstr>Slide 41</vt:lpstr>
      <vt:lpstr>Slide 42</vt:lpstr>
      <vt:lpstr>Slide 43</vt:lpstr>
      <vt:lpstr>Slide 44</vt:lpstr>
      <vt:lpstr>Slide 45</vt:lpstr>
      <vt:lpstr>TRADE OFFS</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Secondary Succession</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V. BIOMES</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vector>
  </TitlesOfParts>
  <Company>Whitesboro 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Press Enter</dc:creator>
  <cp:lastModifiedBy>Windows User</cp:lastModifiedBy>
  <cp:revision>49</cp:revision>
  <dcterms:created xsi:type="dcterms:W3CDTF">2011-04-04T02:41:04Z</dcterms:created>
  <dcterms:modified xsi:type="dcterms:W3CDTF">2016-04-05T15:28:04Z</dcterms:modified>
</cp:coreProperties>
</file>