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6" r:id="rId3"/>
    <p:sldId id="267" r:id="rId4"/>
    <p:sldId id="264" r:id="rId5"/>
    <p:sldId id="259" r:id="rId6"/>
    <p:sldId id="265" r:id="rId7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FFFF99"/>
    <a:srgbClr val="33CC33"/>
    <a:srgbClr val="0000FF"/>
    <a:srgbClr val="660066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7072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DCD9EF14-BD43-46B6-8104-CA63E28A8690}" type="datetimeFigureOut">
              <a:rPr lang="en-US" smtClean="0"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842030"/>
            <a:ext cx="3013763" cy="467071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33D3E7C7-15D8-4B37-A0E3-94A2A37A64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6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6AF49D-7AA5-4B65-9239-136D4C31809F}" type="datetimeFigureOut">
              <a:rPr lang="en-US"/>
              <a:pPr>
                <a:defRPr/>
              </a:pPr>
              <a:t>1/19/2017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21823"/>
            <a:ext cx="5563870" cy="4189095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842029"/>
            <a:ext cx="3013763" cy="465455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5716B2-8A3D-4A2E-B89C-E274FD56B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85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4D0A88-D315-4DFA-9D60-C126AC80BBC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73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14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38185F-27DD-492C-B25B-69813EB5747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93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D303DE-C4B5-41EA-9FF8-68EB291E6C0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793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 txBox="1">
            <a:spLocks noGrp="1"/>
          </p:cNvSpPr>
          <p:nvPr/>
        </p:nvSpPr>
        <p:spPr bwMode="auto">
          <a:xfrm>
            <a:off x="3939466" y="8842029"/>
            <a:ext cx="3013763" cy="4654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930" tIns="46465" rIns="92930" bIns="46465" anchor="b"/>
          <a:lstStyle/>
          <a:p>
            <a:pPr algn="r">
              <a:defRPr/>
            </a:pPr>
            <a:fld id="{CDE5D84C-5950-480C-B226-9F3BE064EFF3}" type="slidenum">
              <a:rPr lang="en-US" sz="1200">
                <a:latin typeface="+mn-lt"/>
              </a:rPr>
              <a:pPr algn="r">
                <a:defRPr/>
              </a:pPr>
              <a:t>6</a:t>
            </a:fld>
            <a:endParaRPr lang="en-US" sz="12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1229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2D050"/>
                </a:solidFill>
                <a:effectLst/>
                <a:latin typeface="Jokerman" pitchFamily="8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8618C-7366-499A-A2E8-2B107989601C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8894C-E972-45F6-8E58-9BFAC02DD6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FEB35-A14F-41FB-8C8A-A8B5045FC896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78F1C-B6BC-4109-8379-FB5CACF062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C2B49-0858-4E93-81F6-566FA1395364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30C00-3F28-42F6-BD9A-B2824D7650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D8DB1-CECB-4972-B174-A73C8E74C60D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0B652-DC45-4DE1-A313-87EE6EBEC8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92D05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6A92D-3D8F-4362-BF6C-B1D2DB23E0BA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F677-4DF2-4ECC-9163-C0AB8B8F0F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DA787-6746-4D78-94CA-B5F24B80299F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28B02-4E09-4071-B4A4-D28EF5F2C1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7583D-B823-4055-B737-3B520E8A61EF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7CDF-DEAD-4D81-B0E9-C736E63517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D341B-FEA8-4EC2-91E6-0B8DCADC522D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43DB-CF2F-482F-912B-A0E739398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B7A76-78EA-48AE-B838-EF48AA0B3A21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DED89-6493-432D-A2A0-562F5F9DEB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3008313" cy="825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9600"/>
            <a:ext cx="5111750" cy="5516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5658-D39C-4CCC-9B90-2A12AF2D808D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BB181-E32D-4C66-9F7E-F85D36F7DF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7F9B-F850-49B5-8D09-896704FEEAF4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85EB1-6364-4841-8382-21BE0E9CD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Documents and Settings\walterl\Local Settings\Temporary Internet Files\Content.IE5\7Y8QTJDY\MP900442228[1].jpg"/>
          <p:cNvPicPr>
            <a:picLocks noChangeAspect="1" noChangeArrowheads="1"/>
          </p:cNvPicPr>
          <p:nvPr/>
        </p:nvPicPr>
        <p:blipFill>
          <a:blip r:embed="rId13"/>
          <a:srcRect l="8411" t="1283" r="7570" b="2567"/>
          <a:stretch>
            <a:fillRect/>
          </a:stretch>
        </p:blipFill>
        <p:spPr bwMode="auto">
          <a:xfrm>
            <a:off x="0" y="0"/>
            <a:ext cx="9134475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244475" y="284163"/>
            <a:ext cx="8643938" cy="6281737"/>
            <a:chOff x="381000" y="533400"/>
            <a:chExt cx="8229600" cy="6019800"/>
          </a:xfrm>
        </p:grpSpPr>
        <p:pic>
          <p:nvPicPr>
            <p:cNvPr id="1033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9041" t="11826" r="9863" b="14847"/>
            <a:stretch>
              <a:fillRect/>
            </a:stretch>
          </p:blipFill>
          <p:spPr bwMode="auto">
            <a:xfrm>
              <a:off x="381000" y="533400"/>
              <a:ext cx="8229600" cy="6019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4" name="Picture 2" descr="C:\Documents and Settings\walterl\Local Settings\Temporary Internet Files\Content.IE5\07RVT6XZ\MP900448522[1].jpg"/>
            <p:cNvPicPr>
              <a:picLocks noChangeAspect="1" noChangeArrowheads="1"/>
            </p:cNvPicPr>
            <p:nvPr/>
          </p:nvPicPr>
          <p:blipFill>
            <a:blip r:embed="rId14"/>
            <a:srcRect l="12329" t="27591" r="72330" b="22336"/>
            <a:stretch>
              <a:fillRect/>
            </a:stretch>
          </p:blipFill>
          <p:spPr bwMode="auto">
            <a:xfrm rot="5400000">
              <a:off x="2650172" y="931228"/>
              <a:ext cx="3364084" cy="5311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153400" cy="808038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53400" cy="4525963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B67300D9-701D-41FB-9290-3FA4F44D501C}" type="datetimeFigureOut">
              <a:rPr lang="en-US"/>
              <a:pPr>
                <a:defRPr/>
              </a:pPr>
              <a:t>1/19/2017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53200"/>
            <a:ext cx="2133600" cy="365125"/>
          </a:xfrm>
          <a:prstGeom prst="rect">
            <a:avLst/>
          </a:prstGeom>
          <a:noFill/>
          <a:effectLst>
            <a:softEdge rad="63500"/>
          </a:effectLst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okerman" pitchFamily="82" charset="0"/>
              </a:defRPr>
            </a:lvl1pPr>
          </a:lstStyle>
          <a:p>
            <a:pPr>
              <a:defRPr/>
            </a:pPr>
            <a:fld id="{1CF62F3F-B87B-473A-80B4-3B56E55595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u="sng" kern="1200">
          <a:solidFill>
            <a:schemeClr val="bg1"/>
          </a:solidFill>
          <a:latin typeface="Jokerman" pitchFamily="8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u="sng">
          <a:solidFill>
            <a:schemeClr val="bg1"/>
          </a:solidFill>
          <a:latin typeface="Jokerman" pitchFamily="8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Jokerman" pitchFamily="8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Jokerman" pitchFamily="8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Jokerman" pitchFamily="8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Jokerman" pitchFamily="8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Conjugate the </a:t>
            </a:r>
            <a:r>
              <a:rPr lang="en-US" sz="6600" dirty="0" smtClean="0">
                <a:solidFill>
                  <a:srgbClr val="FF0000"/>
                </a:solidFill>
                <a:latin typeface="Monotype Corsiva" pitchFamily="66" charset="0"/>
              </a:rPr>
              <a:t>2 Verbs </a:t>
            </a:r>
            <a:r>
              <a:rPr lang="en-US" sz="6600" u="none" dirty="0" smtClean="0">
                <a:solidFill>
                  <a:srgbClr val="FF0000"/>
                </a:solidFill>
                <a:latin typeface="Monotype Corsiva" pitchFamily="66" charset="0"/>
              </a:rPr>
              <a:t>in all Tenses!</a:t>
            </a:r>
            <a:endParaRPr lang="en-US" sz="6600" u="none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305800" cy="1752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Use your Unit Notes!</a:t>
            </a:r>
            <a:endParaRPr lang="en-US" sz="4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BEBER = TO DRINK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466116"/>
              </p:ext>
            </p:extLst>
          </p:nvPr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BEBEN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BEBÍAS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BEBÍA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BEBÍAMOS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BEBÍAIS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BEBÍAN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BEBÍ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BEBISTE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BEBIÓ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BEBISTEIS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BEBIERON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BEBERÉ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BEBERÁS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BEBERÁ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BEBEREMOS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BEBERÉIS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BEBERÁN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BEBERÍA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BEBERÍAS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BEBERÍA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BEBERÍAMOS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BEBERÍAIS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Arial Black" pitchFamily="34" charset="0"/>
              </a:rPr>
              <a:t>BEBERÍAN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BEBÁIS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BEBAN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1259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533400"/>
            <a:ext cx="82296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TENER =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TO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HAVE</a:t>
            </a: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57200" y="1397000"/>
          <a:ext cx="8180515" cy="436517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19200"/>
                <a:gridCol w="1371600"/>
                <a:gridCol w="1246315"/>
                <a:gridCol w="1268285"/>
                <a:gridCol w="1524000"/>
                <a:gridCol w="1551115"/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PRESENT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IMPERFECT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PRETERITE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FUTURE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CONDITIONAL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>
                          <a:solidFill>
                            <a:srgbClr val="0000FF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Impact" pitchFamily="34" charset="0"/>
                        </a:rPr>
                        <a:t>SUBJUNCTIVE</a:t>
                      </a:r>
                      <a:endParaRPr lang="en-US" sz="2000" b="0" baseline="0" dirty="0">
                        <a:solidFill>
                          <a:srgbClr val="0000FF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Impact" pitchFamily="34" charset="0"/>
                      </a:endParaRPr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95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57200" y="2085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TENGO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57200" y="26948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TIENES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57200" y="3380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TIENE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57200" y="39902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7200" y="46760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57200" y="5285601"/>
            <a:ext cx="121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TIENEN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1676400" y="2085201"/>
            <a:ext cx="1371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676400" y="26948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TENÍAS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76400" y="3380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TENÍA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3990201"/>
            <a:ext cx="152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TENÍAMOS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676400" y="46760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TENÍAIS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676400" y="5285601"/>
            <a:ext cx="137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TENÍAN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20852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TUVE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895600" y="2694801"/>
            <a:ext cx="16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TUVISTE</a:t>
            </a:r>
          </a:p>
          <a:p>
            <a:pPr algn="ctr"/>
            <a:endParaRPr lang="en-US" sz="1200" dirty="0">
              <a:latin typeface="Arial Black" pitchFamily="34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895600" y="33806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TUVO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819400" y="39902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TUVIMOS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819400" y="46760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TUVISTEIS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819400" y="5285601"/>
            <a:ext cx="1676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TUVIERON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267200" y="20852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TENDRÉ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4267200" y="26948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TENDRÁS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67200" y="3380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TENDRÁ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114800" y="3990201"/>
            <a:ext cx="1600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TENDREMOS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67200" y="46760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TENDRÉIS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67200" y="5285601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TENDRÁN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5562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TENDRÍAS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62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TENDRÍA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562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TENDRÍAMOS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562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TENDRÍAIS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5562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TENDRÍAN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086600" y="20574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086600" y="26670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TENGAS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086600" y="33528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TENGA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7086600" y="39902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TENGAMOS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7086600" y="4648200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TENGÁIS</a:t>
            </a:r>
            <a:endParaRPr lang="en-US" sz="1200" dirty="0">
              <a:latin typeface="Arial Black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86600" y="5285601"/>
            <a:ext cx="152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Arial Black" pitchFamily="34" charset="0"/>
              </a:rPr>
              <a:t>TENGAN</a:t>
            </a:r>
            <a:endParaRPr lang="en-US" sz="12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01521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0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1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7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8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8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9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9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 bwMode="auto">
          <a:xfrm>
            <a:off x="457200" y="1066800"/>
            <a:ext cx="8153400" cy="808038"/>
          </a:xfrm>
          <a:noFill/>
          <a:effectLst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en-US" b="1" u="none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DOP’s      vs.      IOP’s</a:t>
            </a:r>
          </a:p>
        </p:txBody>
      </p:sp>
      <p:graphicFrame>
        <p:nvGraphicFramePr>
          <p:cNvPr id="28728" name="Group 56"/>
          <p:cNvGraphicFramePr>
            <a:graphicFrameLocks noGrp="1"/>
          </p:cNvGraphicFramePr>
          <p:nvPr>
            <p:ph sz="half" idx="1"/>
          </p:nvPr>
        </p:nvGraphicFramePr>
        <p:xfrm>
          <a:off x="457200" y="1981200"/>
          <a:ext cx="3352800" cy="1828800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LA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LOS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LAS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8725" name="Group 53"/>
          <p:cNvGraphicFramePr>
            <a:graphicFrameLocks noGrp="1"/>
          </p:cNvGraphicFramePr>
          <p:nvPr>
            <p:ph sz="half" idx="2"/>
          </p:nvPr>
        </p:nvGraphicFramePr>
        <p:xfrm>
          <a:off x="3810000" y="1981200"/>
          <a:ext cx="4876800" cy="2773363"/>
        </p:xfrm>
        <a:graphic>
          <a:graphicData uri="http://schemas.openxmlformats.org/drawingml/2006/table">
            <a:tbl>
              <a:tblPr/>
              <a:tblGrid>
                <a:gridCol w="2438400"/>
                <a:gridCol w="2438400"/>
              </a:tblGrid>
              <a:tr h="923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NOS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5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3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LE (SE)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4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 Rounded MT Bold" pitchFamily="34" charset="0"/>
                        </a:rPr>
                        <a:t>LES (SE)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29" name="Text Box 57"/>
          <p:cNvSpPr txBox="1">
            <a:spLocks noChangeArrowheads="1"/>
          </p:cNvSpPr>
          <p:nvPr/>
        </p:nvSpPr>
        <p:spPr bwMode="auto">
          <a:xfrm>
            <a:off x="762000" y="39624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IT or THEM</a:t>
            </a:r>
          </a:p>
        </p:txBody>
      </p:sp>
      <p:sp>
        <p:nvSpPr>
          <p:cNvPr id="28730" name="Text Box 58"/>
          <p:cNvSpPr txBox="1">
            <a:spLocks noChangeArrowheads="1"/>
          </p:cNvSpPr>
          <p:nvPr/>
        </p:nvSpPr>
        <p:spPr bwMode="auto">
          <a:xfrm>
            <a:off x="4876800" y="487680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Harrington" pitchFamily="82" charset="0"/>
              </a:rPr>
              <a:t>TO WHOM?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My aunt set the table for you.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Mi tía </a:t>
            </a:r>
            <a:r>
              <a:rPr lang="es-MX" sz="3600" dirty="0" smtClean="0">
                <a:solidFill>
                  <a:srgbClr val="FFFF00"/>
                </a:solidFill>
                <a:latin typeface="Impact" pitchFamily="34" charset="0"/>
              </a:rPr>
              <a:t>pone </a:t>
            </a:r>
            <a:r>
              <a:rPr lang="es-MX" sz="3600" dirty="0">
                <a:solidFill>
                  <a:srgbClr val="FFFF00"/>
                </a:solidFill>
                <a:latin typeface="Impact" pitchFamily="34" charset="0"/>
              </a:rPr>
              <a:t>la mesa para ti.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533400" y="22860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           Set what?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609600" y="31242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           For who?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038600" y="22860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u="sng">
                <a:solidFill>
                  <a:srgbClr val="FFFF00"/>
                </a:solidFill>
                <a:latin typeface="Impact" pitchFamily="34" charset="0"/>
              </a:rPr>
              <a:t>LA</a:t>
            </a:r>
            <a:r>
              <a:rPr lang="es-MX" sz="3600">
                <a:solidFill>
                  <a:srgbClr val="FFFF00"/>
                </a:solidFill>
                <a:latin typeface="Impact" pitchFamily="34" charset="0"/>
              </a:rPr>
              <a:t> mesa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038600" y="30480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u="sng">
                <a:solidFill>
                  <a:srgbClr val="FFFF00"/>
                </a:solidFill>
                <a:latin typeface="Impact" pitchFamily="34" charset="0"/>
              </a:rPr>
              <a:t>TE</a:t>
            </a:r>
            <a:endParaRPr lang="es-MX" sz="3600">
              <a:solidFill>
                <a:srgbClr val="FFFF00"/>
              </a:solidFill>
              <a:latin typeface="Impact" pitchFamily="34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3400" y="40386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8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Mi tía </a:t>
            </a:r>
            <a:r>
              <a:rPr lang="es-MX" sz="8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te la</a:t>
            </a:r>
            <a:r>
              <a:rPr lang="es-MX" sz="80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 </a:t>
            </a:r>
            <a:r>
              <a:rPr lang="es-MX" sz="8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pone.</a:t>
            </a:r>
            <a:endParaRPr lang="es-MX" sz="80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Impact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7620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My parents made the cake for us.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" y="152400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>
                <a:solidFill>
                  <a:srgbClr val="FFFF00"/>
                </a:solidFill>
                <a:latin typeface="Impact" pitchFamily="34" charset="0"/>
              </a:rPr>
              <a:t>Mis padres hicieron la torta para nosotros.</a:t>
            </a:r>
          </a:p>
        </p:txBody>
      </p:sp>
      <p:sp>
        <p:nvSpPr>
          <p:cNvPr id="3" name="TextBox 1"/>
          <p:cNvSpPr txBox="1"/>
          <p:nvPr/>
        </p:nvSpPr>
        <p:spPr>
          <a:xfrm>
            <a:off x="533400" y="22860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           Set what?</a:t>
            </a:r>
          </a:p>
        </p:txBody>
      </p:sp>
      <p:sp>
        <p:nvSpPr>
          <p:cNvPr id="4" name="TextBox 1"/>
          <p:cNvSpPr txBox="1"/>
          <p:nvPr/>
        </p:nvSpPr>
        <p:spPr>
          <a:xfrm>
            <a:off x="609600" y="3124200"/>
            <a:ext cx="8153400" cy="7016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</a:rPr>
              <a:t>            For who?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038600" y="22860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u="sng">
                <a:solidFill>
                  <a:srgbClr val="FFFF00"/>
                </a:solidFill>
                <a:latin typeface="Impact" pitchFamily="34" charset="0"/>
              </a:rPr>
              <a:t>LA</a:t>
            </a:r>
            <a:r>
              <a:rPr lang="es-MX" sz="3600">
                <a:solidFill>
                  <a:srgbClr val="FFFF00"/>
                </a:solidFill>
                <a:latin typeface="Impact" pitchFamily="34" charset="0"/>
              </a:rPr>
              <a:t> torta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038600" y="30480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3600" u="sng">
                <a:solidFill>
                  <a:srgbClr val="FFFF00"/>
                </a:solidFill>
                <a:latin typeface="Impact" pitchFamily="34" charset="0"/>
              </a:rPr>
              <a:t>NOS</a:t>
            </a:r>
            <a:endParaRPr lang="es-MX" sz="3600">
              <a:solidFill>
                <a:srgbClr val="FFFF00"/>
              </a:solidFill>
              <a:latin typeface="Impact" pitchFamily="34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533400" y="3810000"/>
            <a:ext cx="80010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8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Mis padres </a:t>
            </a:r>
            <a:r>
              <a:rPr lang="es-MX" sz="8000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nos la</a:t>
            </a:r>
            <a:r>
              <a:rPr lang="es-MX" sz="8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rPr>
              <a:t> hicieron.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3" grpId="0"/>
      <p:bldP spid="4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S10189359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TS101893590</Template>
  <TotalTime>779</TotalTime>
  <Words>202</Words>
  <Application>Microsoft Office PowerPoint</Application>
  <PresentationFormat>On-screen Show (4:3)</PresentationFormat>
  <Paragraphs>120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 Rounded MT Bold</vt:lpstr>
      <vt:lpstr>Calibri</vt:lpstr>
      <vt:lpstr>Harrington</vt:lpstr>
      <vt:lpstr>Impact</vt:lpstr>
      <vt:lpstr>Jokerman</vt:lpstr>
      <vt:lpstr>Monotype Corsiva</vt:lpstr>
      <vt:lpstr>TS101893590</vt:lpstr>
      <vt:lpstr>Conjugate the 2 Verbs in all Tenses!</vt:lpstr>
      <vt:lpstr>PowerPoint Presentation</vt:lpstr>
      <vt:lpstr>PowerPoint Presentation</vt:lpstr>
      <vt:lpstr>DOP’s      vs.      IOP’s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Conjugate the 4 Verbs in all Tenses!</dc:title>
  <dc:creator>Tiffany Marie Hosmer</dc:creator>
  <cp:lastModifiedBy>Tiffany Morgan</cp:lastModifiedBy>
  <cp:revision>41</cp:revision>
  <cp:lastPrinted>2016-01-20T19:18:35Z</cp:lastPrinted>
  <dcterms:created xsi:type="dcterms:W3CDTF">2012-01-16T19:03:07Z</dcterms:created>
  <dcterms:modified xsi:type="dcterms:W3CDTF">2017-01-19T15:21:05Z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TC018935909991</vt:lpwstr>
  </property>
</Properties>
</file>